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Montserrat" charset="1" panose="00000500000000000000"/>
      <p:regular r:id="rId19"/>
    </p:embeddedFont>
    <p:embeddedFont>
      <p:font typeface="Poppins" charset="1" panose="00000500000000000000"/>
      <p:regular r:id="rId20"/>
    </p:embeddedFont>
    <p:embeddedFont>
      <p:font typeface="Poppins Bold" charset="1" panose="00000800000000000000"/>
      <p:regular r:id="rId21"/>
    </p:embeddedFont>
    <p:embeddedFont>
      <p:font typeface="Montserrat Bold" charset="1" panose="00000800000000000000"/>
      <p:regular r:id="rId22"/>
    </p:embeddedFont>
    <p:embeddedFont>
      <p:font typeface="Poppins Bold Italics"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jpeg" Type="http://schemas.openxmlformats.org/officeDocument/2006/relationships/image"/><Relationship Id="rId4" Target="../media/image26.jpeg" Type="http://schemas.openxmlformats.org/officeDocument/2006/relationships/image"/><Relationship Id="rId5" Target="../media/image27.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097502" y="559023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567498" y="2694911"/>
            <a:ext cx="9698137" cy="3080219"/>
          </a:xfrm>
          <a:prstGeom prst="rect">
            <a:avLst/>
          </a:prstGeom>
        </p:spPr>
        <p:txBody>
          <a:bodyPr anchor="t" rtlCol="false" tIns="0" lIns="0" bIns="0" rIns="0">
            <a:spAutoFit/>
          </a:bodyPr>
          <a:lstStyle/>
          <a:p>
            <a:pPr algn="l">
              <a:lnSpc>
                <a:spcPts val="12399"/>
              </a:lnSpc>
            </a:pPr>
            <a:r>
              <a:rPr lang="en-US" sz="8856">
                <a:solidFill>
                  <a:srgbClr val="051D40"/>
                </a:solidFill>
                <a:latin typeface="Montserrat"/>
                <a:ea typeface="Montserrat"/>
                <a:cs typeface="Montserrat"/>
                <a:sym typeface="Montserrat"/>
              </a:rPr>
              <a:t>Packet Tracer</a:t>
            </a:r>
          </a:p>
          <a:p>
            <a:pPr algn="l">
              <a:lnSpc>
                <a:spcPts val="12399"/>
              </a:lnSpc>
              <a:spcBef>
                <a:spcPct val="0"/>
              </a:spcBef>
            </a:pPr>
            <a:r>
              <a:rPr lang="en-US" sz="8856">
                <a:solidFill>
                  <a:srgbClr val="051D40"/>
                </a:solidFill>
                <a:latin typeface="Montserrat"/>
                <a:ea typeface="Montserrat"/>
                <a:cs typeface="Montserrat"/>
                <a:sym typeface="Montserrat"/>
              </a:rPr>
              <a:t>Network Design</a:t>
            </a:r>
          </a:p>
        </p:txBody>
      </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7857" y="-643475"/>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sp>
        <p:nvSpPr>
          <p:cNvPr name="TextBox 16" id="16"/>
          <p:cNvSpPr txBox="true"/>
          <p:nvPr/>
        </p:nvSpPr>
        <p:spPr>
          <a:xfrm rot="0">
            <a:off x="567498" y="5996085"/>
            <a:ext cx="7366063" cy="501502"/>
          </a:xfrm>
          <a:prstGeom prst="rect">
            <a:avLst/>
          </a:prstGeom>
        </p:spPr>
        <p:txBody>
          <a:bodyPr anchor="t" rtlCol="false" tIns="0" lIns="0" bIns="0" rIns="0">
            <a:spAutoFit/>
          </a:bodyPr>
          <a:lstStyle/>
          <a:p>
            <a:pPr algn="l">
              <a:lnSpc>
                <a:spcPts val="3855"/>
              </a:lnSpc>
              <a:spcBef>
                <a:spcPct val="0"/>
              </a:spcBef>
            </a:pPr>
            <a:r>
              <a:rPr lang="en-US" sz="2753" spc="-55">
                <a:solidFill>
                  <a:srgbClr val="051D40"/>
                </a:solidFill>
                <a:latin typeface="Poppins"/>
                <a:ea typeface="Poppins"/>
                <a:cs typeface="Poppins"/>
                <a:sym typeface="Poppins"/>
              </a:rPr>
              <a:t>By: Group 12</a:t>
            </a:r>
          </a:p>
        </p:txBody>
      </p:sp>
      <p:grpSp>
        <p:nvGrpSpPr>
          <p:cNvPr name="Group 17" id="17"/>
          <p:cNvGrpSpPr>
            <a:grpSpLocks noChangeAspect="true"/>
          </p:cNvGrpSpPr>
          <p:nvPr/>
        </p:nvGrpSpPr>
        <p:grpSpPr>
          <a:xfrm rot="0">
            <a:off x="9141416" y="2520315"/>
            <a:ext cx="9146584" cy="5246370"/>
            <a:chOff x="0" y="0"/>
            <a:chExt cx="7981950" cy="4578350"/>
          </a:xfrm>
        </p:grpSpPr>
        <p:sp>
          <p:nvSpPr>
            <p:cNvPr name="Freeform 18" id="18"/>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19" id="19"/>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0" id="20"/>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1" id="21"/>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2" id="22"/>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0" t="-3261" r="0" b="-3261"/>
              </a:stretch>
            </a:blipFill>
          </p:spPr>
        </p:sp>
      </p:grpSp>
      <p:sp>
        <p:nvSpPr>
          <p:cNvPr name="Freeform 23" id="23"/>
          <p:cNvSpPr/>
          <p:nvPr/>
        </p:nvSpPr>
        <p:spPr>
          <a:xfrm flipH="false" flipV="false" rot="0">
            <a:off x="747857" y="1618354"/>
            <a:ext cx="1064254" cy="799158"/>
          </a:xfrm>
          <a:custGeom>
            <a:avLst/>
            <a:gdLst/>
            <a:ahLst/>
            <a:cxnLst/>
            <a:rect r="r" b="b" t="t" l="l"/>
            <a:pathLst>
              <a:path h="799158" w="1064254">
                <a:moveTo>
                  <a:pt x="0" y="0"/>
                </a:moveTo>
                <a:lnTo>
                  <a:pt x="1064254" y="0"/>
                </a:lnTo>
                <a:lnTo>
                  <a:pt x="1064254" y="799158"/>
                </a:lnTo>
                <a:lnTo>
                  <a:pt x="0" y="799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2034806" y="1593996"/>
            <a:ext cx="7366063" cy="926319"/>
          </a:xfrm>
          <a:prstGeom prst="rect">
            <a:avLst/>
          </a:prstGeom>
        </p:spPr>
        <p:txBody>
          <a:bodyPr anchor="t" rtlCol="false" tIns="0" lIns="0" bIns="0" rIns="0">
            <a:spAutoFit/>
          </a:bodyPr>
          <a:lstStyle/>
          <a:p>
            <a:pPr algn="l">
              <a:lnSpc>
                <a:spcPts val="7215"/>
              </a:lnSpc>
              <a:spcBef>
                <a:spcPct val="0"/>
              </a:spcBef>
            </a:pPr>
            <a:r>
              <a:rPr lang="en-US" b="true" sz="5153" spc="-103">
                <a:solidFill>
                  <a:srgbClr val="5B98BA"/>
                </a:solidFill>
                <a:latin typeface="Poppins Bold"/>
                <a:ea typeface="Poppins Bold"/>
                <a:cs typeface="Poppins Bold"/>
                <a:sym typeface="Poppins Bold"/>
              </a:rPr>
              <a:t>CMPG 315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4215633" y="8356905"/>
            <a:ext cx="4154377" cy="582587"/>
          </a:xfrm>
          <a:custGeom>
            <a:avLst/>
            <a:gdLst/>
            <a:ahLst/>
            <a:cxnLst/>
            <a:rect r="r" b="b" t="t" l="l"/>
            <a:pathLst>
              <a:path h="582587" w="4154377">
                <a:moveTo>
                  <a:pt x="0" y="0"/>
                </a:moveTo>
                <a:lnTo>
                  <a:pt x="4154376" y="0"/>
                </a:lnTo>
                <a:lnTo>
                  <a:pt x="4154376" y="582587"/>
                </a:lnTo>
                <a:lnTo>
                  <a:pt x="0" y="582587"/>
                </a:lnTo>
                <a:lnTo>
                  <a:pt x="0" y="0"/>
                </a:lnTo>
                <a:close/>
              </a:path>
            </a:pathLst>
          </a:custGeom>
          <a:blipFill>
            <a:blip r:embed="rId2"/>
            <a:stretch>
              <a:fillRect l="0" t="-40835" r="0" b="0"/>
            </a:stretch>
          </a:blipFill>
        </p:spPr>
      </p:sp>
      <p:grpSp>
        <p:nvGrpSpPr>
          <p:cNvPr name="Group 6" id="6"/>
          <p:cNvGrpSpPr/>
          <p:nvPr/>
        </p:nvGrpSpPr>
        <p:grpSpPr>
          <a:xfrm rot="0">
            <a:off x="4016000" y="2612066"/>
            <a:ext cx="4553082" cy="5973865"/>
            <a:chOff x="0" y="0"/>
            <a:chExt cx="1534399" cy="2013207"/>
          </a:xfrm>
        </p:grpSpPr>
        <p:sp>
          <p:nvSpPr>
            <p:cNvPr name="Freeform 7" id="7"/>
            <p:cNvSpPr/>
            <p:nvPr/>
          </p:nvSpPr>
          <p:spPr>
            <a:xfrm flipH="false" flipV="false" rot="0">
              <a:off x="0" y="0"/>
              <a:ext cx="1534399" cy="2013207"/>
            </a:xfrm>
            <a:custGeom>
              <a:avLst/>
              <a:gdLst/>
              <a:ahLst/>
              <a:cxnLst/>
              <a:rect r="r" b="b" t="t" l="l"/>
              <a:pathLst>
                <a:path h="2013207" w="1534399">
                  <a:moveTo>
                    <a:pt x="42509" y="0"/>
                  </a:moveTo>
                  <a:lnTo>
                    <a:pt x="1491890" y="0"/>
                  </a:lnTo>
                  <a:cubicBezTo>
                    <a:pt x="1503164" y="0"/>
                    <a:pt x="1513977" y="4479"/>
                    <a:pt x="1521949" y="12451"/>
                  </a:cubicBezTo>
                  <a:cubicBezTo>
                    <a:pt x="1529921" y="20423"/>
                    <a:pt x="1534399" y="31235"/>
                    <a:pt x="1534399" y="42509"/>
                  </a:cubicBezTo>
                  <a:lnTo>
                    <a:pt x="1534399" y="1970698"/>
                  </a:lnTo>
                  <a:cubicBezTo>
                    <a:pt x="1534399" y="1994175"/>
                    <a:pt x="1515367" y="2013207"/>
                    <a:pt x="1491890" y="2013207"/>
                  </a:cubicBezTo>
                  <a:lnTo>
                    <a:pt x="42509" y="2013207"/>
                  </a:lnTo>
                  <a:cubicBezTo>
                    <a:pt x="19032" y="2013207"/>
                    <a:pt x="0" y="1994175"/>
                    <a:pt x="0" y="1970698"/>
                  </a:cubicBezTo>
                  <a:lnTo>
                    <a:pt x="0" y="42509"/>
                  </a:lnTo>
                  <a:cubicBezTo>
                    <a:pt x="0" y="19032"/>
                    <a:pt x="19032" y="0"/>
                    <a:pt x="42509" y="0"/>
                  </a:cubicBezTo>
                  <a:close/>
                </a:path>
              </a:pathLst>
            </a:custGeom>
            <a:solidFill>
              <a:srgbClr val="FDFDFD"/>
            </a:solidFill>
            <a:ln w="38100" cap="rnd">
              <a:solidFill>
                <a:srgbClr val="145DA0"/>
              </a:solidFill>
              <a:prstDash val="solid"/>
              <a:round/>
            </a:ln>
          </p:spPr>
        </p:sp>
        <p:sp>
          <p:nvSpPr>
            <p:cNvPr name="TextBox 8" id="8"/>
            <p:cNvSpPr txBox="true"/>
            <p:nvPr/>
          </p:nvSpPr>
          <p:spPr>
            <a:xfrm>
              <a:off x="0" y="-38100"/>
              <a:ext cx="1534399" cy="205130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9" id="9"/>
          <p:cNvSpPr/>
          <p:nvPr/>
        </p:nvSpPr>
        <p:spPr>
          <a:xfrm>
            <a:off x="4239851" y="6756074"/>
            <a:ext cx="4154377" cy="0"/>
          </a:xfrm>
          <a:prstGeom prst="line">
            <a:avLst/>
          </a:prstGeom>
          <a:ln cap="flat" w="38100">
            <a:solidFill>
              <a:srgbClr val="145DA0"/>
            </a:solidFill>
            <a:prstDash val="solid"/>
            <a:headEnd type="none" len="sm" w="sm"/>
            <a:tailEnd type="none" len="sm" w="sm"/>
          </a:ln>
        </p:spPr>
      </p:sp>
      <p:sp>
        <p:nvSpPr>
          <p:cNvPr name="Freeform 10" id="10"/>
          <p:cNvSpPr/>
          <p:nvPr/>
        </p:nvSpPr>
        <p:spPr>
          <a:xfrm flipH="false" flipV="false" rot="0">
            <a:off x="10035120" y="8356905"/>
            <a:ext cx="4154377" cy="582587"/>
          </a:xfrm>
          <a:custGeom>
            <a:avLst/>
            <a:gdLst/>
            <a:ahLst/>
            <a:cxnLst/>
            <a:rect r="r" b="b" t="t" l="l"/>
            <a:pathLst>
              <a:path h="582587" w="4154377">
                <a:moveTo>
                  <a:pt x="0" y="0"/>
                </a:moveTo>
                <a:lnTo>
                  <a:pt x="4154377" y="0"/>
                </a:lnTo>
                <a:lnTo>
                  <a:pt x="4154377" y="582587"/>
                </a:lnTo>
                <a:lnTo>
                  <a:pt x="0" y="582587"/>
                </a:lnTo>
                <a:lnTo>
                  <a:pt x="0" y="0"/>
                </a:lnTo>
                <a:close/>
              </a:path>
            </a:pathLst>
          </a:custGeom>
          <a:blipFill>
            <a:blip r:embed="rId2"/>
            <a:stretch>
              <a:fillRect l="0" t="-40835" r="0" b="0"/>
            </a:stretch>
          </a:blipFill>
        </p:spPr>
      </p:sp>
      <p:grpSp>
        <p:nvGrpSpPr>
          <p:cNvPr name="Group 11" id="11"/>
          <p:cNvGrpSpPr/>
          <p:nvPr/>
        </p:nvGrpSpPr>
        <p:grpSpPr>
          <a:xfrm rot="0">
            <a:off x="9806345" y="2612066"/>
            <a:ext cx="4582224" cy="5973865"/>
            <a:chOff x="0" y="0"/>
            <a:chExt cx="1544220" cy="2013207"/>
          </a:xfrm>
        </p:grpSpPr>
        <p:sp>
          <p:nvSpPr>
            <p:cNvPr name="Freeform 12" id="12"/>
            <p:cNvSpPr/>
            <p:nvPr/>
          </p:nvSpPr>
          <p:spPr>
            <a:xfrm flipH="false" flipV="false" rot="0">
              <a:off x="0" y="0"/>
              <a:ext cx="1544220" cy="2013207"/>
            </a:xfrm>
            <a:custGeom>
              <a:avLst/>
              <a:gdLst/>
              <a:ahLst/>
              <a:cxnLst/>
              <a:rect r="r" b="b" t="t" l="l"/>
              <a:pathLst>
                <a:path h="2013207" w="1544220">
                  <a:moveTo>
                    <a:pt x="42239" y="0"/>
                  </a:moveTo>
                  <a:lnTo>
                    <a:pt x="1501981" y="0"/>
                  </a:lnTo>
                  <a:cubicBezTo>
                    <a:pt x="1513184" y="0"/>
                    <a:pt x="1523928" y="4450"/>
                    <a:pt x="1531849" y="12371"/>
                  </a:cubicBezTo>
                  <a:cubicBezTo>
                    <a:pt x="1539770" y="20293"/>
                    <a:pt x="1544220" y="31036"/>
                    <a:pt x="1544220" y="42239"/>
                  </a:cubicBezTo>
                  <a:lnTo>
                    <a:pt x="1544220" y="1970968"/>
                  </a:lnTo>
                  <a:cubicBezTo>
                    <a:pt x="1544220" y="1982170"/>
                    <a:pt x="1539770" y="1992914"/>
                    <a:pt x="1531849" y="2000835"/>
                  </a:cubicBezTo>
                  <a:cubicBezTo>
                    <a:pt x="1523928" y="2008757"/>
                    <a:pt x="1513184" y="2013207"/>
                    <a:pt x="1501981" y="2013207"/>
                  </a:cubicBezTo>
                  <a:lnTo>
                    <a:pt x="42239" y="2013207"/>
                  </a:lnTo>
                  <a:cubicBezTo>
                    <a:pt x="31036" y="2013207"/>
                    <a:pt x="20293" y="2008757"/>
                    <a:pt x="12371" y="2000835"/>
                  </a:cubicBezTo>
                  <a:cubicBezTo>
                    <a:pt x="4450" y="1992914"/>
                    <a:pt x="0" y="1982170"/>
                    <a:pt x="0" y="1970968"/>
                  </a:cubicBezTo>
                  <a:lnTo>
                    <a:pt x="0" y="42239"/>
                  </a:lnTo>
                  <a:cubicBezTo>
                    <a:pt x="0" y="31036"/>
                    <a:pt x="4450" y="20293"/>
                    <a:pt x="12371" y="12371"/>
                  </a:cubicBezTo>
                  <a:cubicBezTo>
                    <a:pt x="20293" y="4450"/>
                    <a:pt x="31036" y="0"/>
                    <a:pt x="42239" y="0"/>
                  </a:cubicBezTo>
                  <a:close/>
                </a:path>
              </a:pathLst>
            </a:custGeom>
            <a:solidFill>
              <a:srgbClr val="FDFDFD"/>
            </a:solidFill>
            <a:ln w="38100" cap="rnd">
              <a:solidFill>
                <a:srgbClr val="145DA0"/>
              </a:solidFill>
              <a:prstDash val="solid"/>
              <a:round/>
            </a:ln>
          </p:spPr>
        </p:sp>
        <p:sp>
          <p:nvSpPr>
            <p:cNvPr name="TextBox 13" id="13"/>
            <p:cNvSpPr txBox="true"/>
            <p:nvPr/>
          </p:nvSpPr>
          <p:spPr>
            <a:xfrm>
              <a:off x="0" y="-38100"/>
              <a:ext cx="1544220" cy="205130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AutoShape 14" id="14"/>
          <p:cNvSpPr/>
          <p:nvPr/>
        </p:nvSpPr>
        <p:spPr>
          <a:xfrm>
            <a:off x="10035120" y="6775124"/>
            <a:ext cx="4154377" cy="0"/>
          </a:xfrm>
          <a:prstGeom prst="line">
            <a:avLst/>
          </a:prstGeom>
          <a:ln cap="flat" w="38100">
            <a:solidFill>
              <a:srgbClr val="145DA0"/>
            </a:solidFill>
            <a:prstDash val="solid"/>
            <a:headEnd type="none" len="sm" w="sm"/>
            <a:tailEnd type="none" len="sm" w="sm"/>
          </a:ln>
        </p:spPr>
      </p:sp>
      <p:sp>
        <p:nvSpPr>
          <p:cNvPr name="TextBox 15" id="15"/>
          <p:cNvSpPr txBox="true"/>
          <p:nvPr/>
        </p:nvSpPr>
        <p:spPr>
          <a:xfrm rot="0">
            <a:off x="5201579" y="923925"/>
            <a:ext cx="7884841" cy="953188"/>
          </a:xfrm>
          <a:prstGeom prst="rect">
            <a:avLst/>
          </a:prstGeom>
        </p:spPr>
        <p:txBody>
          <a:bodyPr anchor="t" rtlCol="false" tIns="0" lIns="0" bIns="0" rIns="0">
            <a:spAutoFit/>
          </a:bodyPr>
          <a:lstStyle/>
          <a:p>
            <a:pPr algn="ctr" marL="0" indent="0" lvl="0">
              <a:lnSpc>
                <a:spcPts val="7840"/>
              </a:lnSpc>
              <a:spcBef>
                <a:spcPct val="0"/>
              </a:spcBef>
            </a:pPr>
            <a:r>
              <a:rPr lang="en-US" b="true" sz="5600">
                <a:solidFill>
                  <a:srgbClr val="051D40"/>
                </a:solidFill>
                <a:latin typeface="Montserrat Bold"/>
                <a:ea typeface="Montserrat Bold"/>
                <a:cs typeface="Montserrat Bold"/>
                <a:sym typeface="Montserrat Bold"/>
              </a:rPr>
              <a:t>Budget Overview</a:t>
            </a:r>
          </a:p>
        </p:txBody>
      </p:sp>
      <p:sp>
        <p:nvSpPr>
          <p:cNvPr name="TextBox 16" id="16"/>
          <p:cNvSpPr txBox="true"/>
          <p:nvPr/>
        </p:nvSpPr>
        <p:spPr>
          <a:xfrm rot="0">
            <a:off x="4530181" y="5453963"/>
            <a:ext cx="3490991" cy="439608"/>
          </a:xfrm>
          <a:prstGeom prst="rect">
            <a:avLst/>
          </a:prstGeom>
        </p:spPr>
        <p:txBody>
          <a:bodyPr anchor="t" rtlCol="false" tIns="0" lIns="0" bIns="0" rIns="0">
            <a:spAutoFit/>
          </a:bodyPr>
          <a:lstStyle/>
          <a:p>
            <a:pPr algn="ctr">
              <a:lnSpc>
                <a:spcPts val="3406"/>
              </a:lnSpc>
              <a:spcBef>
                <a:spcPct val="0"/>
              </a:spcBef>
            </a:pPr>
            <a:r>
              <a:rPr lang="en-US" b="true" sz="2433">
                <a:solidFill>
                  <a:srgbClr val="145DA0"/>
                </a:solidFill>
                <a:latin typeface="Poppins Bold"/>
                <a:ea typeface="Poppins Bold"/>
                <a:cs typeface="Poppins Bold"/>
                <a:sym typeface="Poppins Bold"/>
              </a:rPr>
              <a:t>Contingency</a:t>
            </a:r>
          </a:p>
        </p:txBody>
      </p:sp>
      <p:sp>
        <p:nvSpPr>
          <p:cNvPr name="TextBox 17" id="17"/>
          <p:cNvSpPr txBox="true"/>
          <p:nvPr/>
        </p:nvSpPr>
        <p:spPr>
          <a:xfrm rot="0">
            <a:off x="4844730" y="6939596"/>
            <a:ext cx="3525280" cy="1208888"/>
          </a:xfrm>
          <a:prstGeom prst="rect">
            <a:avLst/>
          </a:prstGeom>
        </p:spPr>
        <p:txBody>
          <a:bodyPr anchor="t" rtlCol="false" tIns="0" lIns="0" bIns="0" rIns="0">
            <a:spAutoFit/>
          </a:bodyPr>
          <a:lstStyle/>
          <a:p>
            <a:pPr algn="ctr" marL="0" indent="0" lvl="0">
              <a:lnSpc>
                <a:spcPts val="9879"/>
              </a:lnSpc>
              <a:spcBef>
                <a:spcPct val="0"/>
              </a:spcBef>
            </a:pPr>
            <a:r>
              <a:rPr lang="en-US" sz="7056">
                <a:solidFill>
                  <a:srgbClr val="145DA0"/>
                </a:solidFill>
                <a:latin typeface="Montserrat"/>
                <a:ea typeface="Montserrat"/>
                <a:cs typeface="Montserrat"/>
                <a:sym typeface="Montserrat"/>
              </a:rPr>
              <a:t>24.272k</a:t>
            </a:r>
          </a:p>
        </p:txBody>
      </p:sp>
      <p:sp>
        <p:nvSpPr>
          <p:cNvPr name="TextBox 18" id="18"/>
          <p:cNvSpPr txBox="true"/>
          <p:nvPr/>
        </p:nvSpPr>
        <p:spPr>
          <a:xfrm rot="0">
            <a:off x="4215633" y="7006249"/>
            <a:ext cx="629097" cy="639620"/>
          </a:xfrm>
          <a:prstGeom prst="rect">
            <a:avLst/>
          </a:prstGeom>
        </p:spPr>
        <p:txBody>
          <a:bodyPr anchor="t" rtlCol="false" tIns="0" lIns="0" bIns="0" rIns="0">
            <a:spAutoFit/>
          </a:bodyPr>
          <a:lstStyle/>
          <a:p>
            <a:pPr algn="ctr" marL="0" indent="0" lvl="0">
              <a:lnSpc>
                <a:spcPts val="5262"/>
              </a:lnSpc>
              <a:spcBef>
                <a:spcPct val="0"/>
              </a:spcBef>
            </a:pPr>
            <a:r>
              <a:rPr lang="en-US" sz="3759">
                <a:solidFill>
                  <a:srgbClr val="145DA0"/>
                </a:solidFill>
                <a:latin typeface="Montserrat"/>
                <a:ea typeface="Montserrat"/>
                <a:cs typeface="Montserrat"/>
                <a:sym typeface="Montserrat"/>
              </a:rPr>
              <a:t>R</a:t>
            </a:r>
          </a:p>
        </p:txBody>
      </p:sp>
      <p:sp>
        <p:nvSpPr>
          <p:cNvPr name="TextBox 19" id="19"/>
          <p:cNvSpPr txBox="true"/>
          <p:nvPr/>
        </p:nvSpPr>
        <p:spPr>
          <a:xfrm rot="0">
            <a:off x="10322427" y="5453988"/>
            <a:ext cx="3490991" cy="439608"/>
          </a:xfrm>
          <a:prstGeom prst="rect">
            <a:avLst/>
          </a:prstGeom>
        </p:spPr>
        <p:txBody>
          <a:bodyPr anchor="t" rtlCol="false" tIns="0" lIns="0" bIns="0" rIns="0">
            <a:spAutoFit/>
          </a:bodyPr>
          <a:lstStyle/>
          <a:p>
            <a:pPr algn="ctr">
              <a:lnSpc>
                <a:spcPts val="3406"/>
              </a:lnSpc>
              <a:spcBef>
                <a:spcPct val="0"/>
              </a:spcBef>
            </a:pPr>
            <a:r>
              <a:rPr lang="en-US" b="true" sz="2433">
                <a:solidFill>
                  <a:srgbClr val="145DA0"/>
                </a:solidFill>
                <a:latin typeface="Poppins Bold"/>
                <a:ea typeface="Poppins Bold"/>
                <a:cs typeface="Poppins Bold"/>
                <a:sym typeface="Poppins Bold"/>
              </a:rPr>
              <a:t>Grand Total</a:t>
            </a:r>
          </a:p>
        </p:txBody>
      </p:sp>
      <p:sp>
        <p:nvSpPr>
          <p:cNvPr name="TextBox 20" id="20"/>
          <p:cNvSpPr txBox="true"/>
          <p:nvPr/>
        </p:nvSpPr>
        <p:spPr>
          <a:xfrm rot="0">
            <a:off x="10485519" y="6904421"/>
            <a:ext cx="3327900" cy="1208888"/>
          </a:xfrm>
          <a:prstGeom prst="rect">
            <a:avLst/>
          </a:prstGeom>
        </p:spPr>
        <p:txBody>
          <a:bodyPr anchor="t" rtlCol="false" tIns="0" lIns="0" bIns="0" rIns="0">
            <a:spAutoFit/>
          </a:bodyPr>
          <a:lstStyle/>
          <a:p>
            <a:pPr algn="ctr" marL="0" indent="0" lvl="0">
              <a:lnSpc>
                <a:spcPts val="9879"/>
              </a:lnSpc>
              <a:spcBef>
                <a:spcPct val="0"/>
              </a:spcBef>
            </a:pPr>
            <a:r>
              <a:rPr lang="en-US" sz="7056">
                <a:solidFill>
                  <a:srgbClr val="145DA0"/>
                </a:solidFill>
                <a:latin typeface="Montserrat"/>
                <a:ea typeface="Montserrat"/>
                <a:cs typeface="Montserrat"/>
                <a:sym typeface="Montserrat"/>
              </a:rPr>
              <a:t>326.8k</a:t>
            </a:r>
          </a:p>
        </p:txBody>
      </p:sp>
      <p:sp>
        <p:nvSpPr>
          <p:cNvPr name="TextBox 21" id="21"/>
          <p:cNvSpPr txBox="true"/>
          <p:nvPr/>
        </p:nvSpPr>
        <p:spPr>
          <a:xfrm rot="0">
            <a:off x="10035120" y="6971096"/>
            <a:ext cx="454442" cy="639620"/>
          </a:xfrm>
          <a:prstGeom prst="rect">
            <a:avLst/>
          </a:prstGeom>
        </p:spPr>
        <p:txBody>
          <a:bodyPr anchor="t" rtlCol="false" tIns="0" lIns="0" bIns="0" rIns="0">
            <a:spAutoFit/>
          </a:bodyPr>
          <a:lstStyle/>
          <a:p>
            <a:pPr algn="ctr" marL="0" indent="0" lvl="0">
              <a:lnSpc>
                <a:spcPts val="5262"/>
              </a:lnSpc>
              <a:spcBef>
                <a:spcPct val="0"/>
              </a:spcBef>
            </a:pPr>
            <a:r>
              <a:rPr lang="en-US" sz="3759">
                <a:solidFill>
                  <a:srgbClr val="145DA0"/>
                </a:solidFill>
                <a:latin typeface="Montserrat"/>
                <a:ea typeface="Montserrat"/>
                <a:cs typeface="Montserrat"/>
                <a:sym typeface="Montserrat"/>
              </a:rPr>
              <a:t>R</a:t>
            </a:r>
          </a:p>
        </p:txBody>
      </p:sp>
      <p:sp>
        <p:nvSpPr>
          <p:cNvPr name="Freeform 22" id="22"/>
          <p:cNvSpPr/>
          <p:nvPr/>
        </p:nvSpPr>
        <p:spPr>
          <a:xfrm flipH="false" flipV="false" rot="0">
            <a:off x="5674542" y="3706559"/>
            <a:ext cx="1236557" cy="1528329"/>
          </a:xfrm>
          <a:custGeom>
            <a:avLst/>
            <a:gdLst/>
            <a:ahLst/>
            <a:cxnLst/>
            <a:rect r="r" b="b" t="t" l="l"/>
            <a:pathLst>
              <a:path h="1528329" w="1236557">
                <a:moveTo>
                  <a:pt x="0" y="0"/>
                </a:moveTo>
                <a:lnTo>
                  <a:pt x="1236557" y="0"/>
                </a:lnTo>
                <a:lnTo>
                  <a:pt x="1236557" y="1528329"/>
                </a:lnTo>
                <a:lnTo>
                  <a:pt x="0" y="15283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11430998" y="3697509"/>
            <a:ext cx="1436941" cy="1436941"/>
          </a:xfrm>
          <a:custGeom>
            <a:avLst/>
            <a:gdLst/>
            <a:ahLst/>
            <a:cxnLst/>
            <a:rect r="r" b="b" t="t" l="l"/>
            <a:pathLst>
              <a:path h="1436941" w="1436941">
                <a:moveTo>
                  <a:pt x="0" y="0"/>
                </a:moveTo>
                <a:lnTo>
                  <a:pt x="1436941" y="0"/>
                </a:lnTo>
                <a:lnTo>
                  <a:pt x="1436941" y="1436941"/>
                </a:lnTo>
                <a:lnTo>
                  <a:pt x="0" y="14369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32204"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3" id="3"/>
          <p:cNvSpPr/>
          <p:nvPr/>
        </p:nvSpPr>
        <p:spPr>
          <a:xfrm flipH="false" flipV="false" rot="0">
            <a:off x="6224860"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4" id="4"/>
          <p:cNvSpPr/>
          <p:nvPr/>
        </p:nvSpPr>
        <p:spPr>
          <a:xfrm flipH="false" flipV="false" rot="0">
            <a:off x="12213997"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grpSp>
        <p:nvGrpSpPr>
          <p:cNvPr name="Group 5" id="5"/>
          <p:cNvGrpSpPr/>
          <p:nvPr/>
        </p:nvGrpSpPr>
        <p:grpSpPr>
          <a:xfrm rot="0">
            <a:off x="12213997" y="3298645"/>
            <a:ext cx="5841799" cy="5146658"/>
            <a:chOff x="0" y="0"/>
            <a:chExt cx="1554321" cy="1369365"/>
          </a:xfrm>
        </p:grpSpPr>
        <p:sp>
          <p:nvSpPr>
            <p:cNvPr name="Freeform 6" id="6"/>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7" id="7"/>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8" id="8"/>
          <p:cNvGrpSpPr/>
          <p:nvPr/>
        </p:nvGrpSpPr>
        <p:grpSpPr>
          <a:xfrm rot="0">
            <a:off x="6224860" y="3298645"/>
            <a:ext cx="5841799" cy="5146658"/>
            <a:chOff x="0" y="0"/>
            <a:chExt cx="1554321" cy="1369365"/>
          </a:xfrm>
        </p:grpSpPr>
        <p:sp>
          <p:nvSpPr>
            <p:cNvPr name="Freeform 9" id="9"/>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0" id="10"/>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1" id="11"/>
          <p:cNvGrpSpPr/>
          <p:nvPr/>
        </p:nvGrpSpPr>
        <p:grpSpPr>
          <a:xfrm rot="0">
            <a:off x="232204" y="3298645"/>
            <a:ext cx="5841799" cy="5146658"/>
            <a:chOff x="0" y="0"/>
            <a:chExt cx="1554321" cy="1369365"/>
          </a:xfrm>
        </p:grpSpPr>
        <p:sp>
          <p:nvSpPr>
            <p:cNvPr name="Freeform 12" id="12"/>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3" id="13"/>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4" id="14"/>
          <p:cNvGrpSpPr/>
          <p:nvPr/>
        </p:nvGrpSpPr>
        <p:grpSpPr>
          <a:xfrm rot="0">
            <a:off x="-2123887" y="-2346523"/>
            <a:ext cx="4693046" cy="469304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5573718" y="7940477"/>
            <a:ext cx="4693046" cy="469304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a:grpSpLocks noChangeAspect="true"/>
          </p:cNvGrpSpPr>
          <p:nvPr/>
        </p:nvGrpSpPr>
        <p:grpSpPr>
          <a:xfrm rot="0">
            <a:off x="384604" y="3447950"/>
            <a:ext cx="5570690" cy="3133474"/>
            <a:chOff x="0" y="0"/>
            <a:chExt cx="11289030" cy="6350000"/>
          </a:xfrm>
        </p:grpSpPr>
        <p:sp>
          <p:nvSpPr>
            <p:cNvPr name="Freeform 21" id="21"/>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3"/>
              <a:stretch>
                <a:fillRect l="0" t="-9339" r="0" b="-9339"/>
              </a:stretch>
            </a:blipFill>
          </p:spPr>
        </p:sp>
      </p:grpSp>
      <p:grpSp>
        <p:nvGrpSpPr>
          <p:cNvPr name="Group 22" id="22"/>
          <p:cNvGrpSpPr>
            <a:grpSpLocks noChangeAspect="true"/>
          </p:cNvGrpSpPr>
          <p:nvPr/>
        </p:nvGrpSpPr>
        <p:grpSpPr>
          <a:xfrm rot="0">
            <a:off x="6358655" y="3447950"/>
            <a:ext cx="5570690" cy="3133474"/>
            <a:chOff x="0" y="0"/>
            <a:chExt cx="11289030" cy="6350000"/>
          </a:xfrm>
        </p:grpSpPr>
        <p:sp>
          <p:nvSpPr>
            <p:cNvPr name="Freeform 23" id="23"/>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t="-9061" r="0" b="-9061"/>
              </a:stretch>
            </a:blipFill>
          </p:spPr>
        </p:sp>
      </p:grpSp>
      <p:grpSp>
        <p:nvGrpSpPr>
          <p:cNvPr name="Group 24" id="24"/>
          <p:cNvGrpSpPr>
            <a:grpSpLocks noChangeAspect="true"/>
          </p:cNvGrpSpPr>
          <p:nvPr/>
        </p:nvGrpSpPr>
        <p:grpSpPr>
          <a:xfrm rot="0">
            <a:off x="12349552" y="3446286"/>
            <a:ext cx="5570690" cy="3133474"/>
            <a:chOff x="0" y="0"/>
            <a:chExt cx="11289030" cy="6350000"/>
          </a:xfrm>
        </p:grpSpPr>
        <p:sp>
          <p:nvSpPr>
            <p:cNvPr name="Freeform 25" id="25"/>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l="0" t="-12895" r="0" b="-12895"/>
              </a:stretch>
            </a:blipFill>
          </p:spPr>
        </p:sp>
      </p:grpSp>
      <p:sp>
        <p:nvSpPr>
          <p:cNvPr name="TextBox 26" id="26"/>
          <p:cNvSpPr txBox="true"/>
          <p:nvPr/>
        </p:nvSpPr>
        <p:spPr>
          <a:xfrm rot="0">
            <a:off x="3914521" y="1323368"/>
            <a:ext cx="10222463" cy="870376"/>
          </a:xfrm>
          <a:prstGeom prst="rect">
            <a:avLst/>
          </a:prstGeom>
        </p:spPr>
        <p:txBody>
          <a:bodyPr anchor="t" rtlCol="false" tIns="0" lIns="0" bIns="0" rIns="0">
            <a:spAutoFit/>
          </a:bodyPr>
          <a:lstStyle/>
          <a:p>
            <a:pPr algn="ctr" marL="0" indent="0" lvl="0">
              <a:lnSpc>
                <a:spcPts val="7151"/>
              </a:lnSpc>
              <a:spcBef>
                <a:spcPct val="0"/>
              </a:spcBef>
            </a:pPr>
            <a:r>
              <a:rPr lang="en-US" b="true" sz="5108">
                <a:solidFill>
                  <a:srgbClr val="FDFDFD"/>
                </a:solidFill>
                <a:latin typeface="Montserrat Bold"/>
                <a:ea typeface="Montserrat Bold"/>
                <a:cs typeface="Montserrat Bold"/>
                <a:sym typeface="Montserrat Bold"/>
              </a:rPr>
              <a:t>Remote Access Solutions</a:t>
            </a:r>
          </a:p>
        </p:txBody>
      </p:sp>
      <p:sp>
        <p:nvSpPr>
          <p:cNvPr name="TextBox 27" id="27"/>
          <p:cNvSpPr txBox="true"/>
          <p:nvPr/>
        </p:nvSpPr>
        <p:spPr>
          <a:xfrm rot="0">
            <a:off x="6495061" y="7126422"/>
            <a:ext cx="5297877" cy="918109"/>
          </a:xfrm>
          <a:prstGeom prst="rect">
            <a:avLst/>
          </a:prstGeom>
        </p:spPr>
        <p:txBody>
          <a:bodyPr anchor="t" rtlCol="false" tIns="0" lIns="0" bIns="0" rIns="0">
            <a:spAutoFit/>
          </a:bodyPr>
          <a:lstStyle/>
          <a:p>
            <a:pPr algn="l" marL="373974" indent="-186987" lvl="1">
              <a:lnSpc>
                <a:spcPts val="2425"/>
              </a:lnSpc>
              <a:spcBef>
                <a:spcPct val="0"/>
              </a:spcBef>
              <a:buFont typeface="Arial"/>
              <a:buChar char="•"/>
            </a:pPr>
            <a:r>
              <a:rPr lang="en-US" sz="1732" spc="-34">
                <a:solidFill>
                  <a:srgbClr val="051D40"/>
                </a:solidFill>
                <a:latin typeface="Poppins"/>
                <a:ea typeface="Poppins"/>
                <a:cs typeface="Poppins"/>
                <a:sym typeface="Poppins"/>
              </a:rPr>
              <a:t>Int</a:t>
            </a:r>
            <a:r>
              <a:rPr lang="en-US" sz="1732" spc="-34" strike="noStrike" u="none">
                <a:solidFill>
                  <a:srgbClr val="051D40"/>
                </a:solidFill>
                <a:latin typeface="Poppins"/>
                <a:ea typeface="Poppins"/>
                <a:cs typeface="Poppins"/>
                <a:sym typeface="Poppins"/>
              </a:rPr>
              <a:t>ernal IP ranges protected from external intrusion.</a:t>
            </a:r>
          </a:p>
          <a:p>
            <a:pPr algn="l" marL="373974" indent="-186987" lvl="1">
              <a:lnSpc>
                <a:spcPts val="2425"/>
              </a:lnSpc>
              <a:spcBef>
                <a:spcPct val="0"/>
              </a:spcBef>
              <a:buFont typeface="Arial"/>
              <a:buChar char="•"/>
            </a:pPr>
            <a:r>
              <a:rPr lang="en-US" sz="1732" spc="-34" strike="noStrike" u="none">
                <a:solidFill>
                  <a:srgbClr val="051D40"/>
                </a:solidFill>
                <a:latin typeface="Poppins"/>
                <a:ea typeface="Poppins"/>
                <a:cs typeface="Poppins"/>
                <a:sym typeface="Poppins"/>
              </a:rPr>
              <a:t>Only necessary ports opened for remote work .</a:t>
            </a:r>
          </a:p>
        </p:txBody>
      </p:sp>
      <p:sp>
        <p:nvSpPr>
          <p:cNvPr name="TextBox 28" id="28"/>
          <p:cNvSpPr txBox="true"/>
          <p:nvPr/>
        </p:nvSpPr>
        <p:spPr>
          <a:xfrm rot="0">
            <a:off x="12491020" y="7126422"/>
            <a:ext cx="5297877" cy="918109"/>
          </a:xfrm>
          <a:prstGeom prst="rect">
            <a:avLst/>
          </a:prstGeom>
        </p:spPr>
        <p:txBody>
          <a:bodyPr anchor="t" rtlCol="false" tIns="0" lIns="0" bIns="0" rIns="0">
            <a:spAutoFit/>
          </a:bodyPr>
          <a:lstStyle/>
          <a:p>
            <a:pPr algn="l" marL="373974" indent="-186987" lvl="1">
              <a:lnSpc>
                <a:spcPts val="2425"/>
              </a:lnSpc>
              <a:spcBef>
                <a:spcPct val="0"/>
              </a:spcBef>
              <a:buFont typeface="Arial"/>
              <a:buChar char="•"/>
            </a:pPr>
            <a:r>
              <a:rPr lang="en-US" sz="1732" spc="-34">
                <a:solidFill>
                  <a:srgbClr val="051D40"/>
                </a:solidFill>
                <a:latin typeface="Poppins"/>
                <a:ea typeface="Poppins"/>
                <a:cs typeface="Poppins"/>
                <a:sym typeface="Poppins"/>
              </a:rPr>
              <a:t>N</a:t>
            </a:r>
            <a:r>
              <a:rPr lang="en-US" sz="1732" spc="-34" strike="noStrike" u="none">
                <a:solidFill>
                  <a:srgbClr val="051D40"/>
                </a:solidFill>
                <a:latin typeface="Poppins"/>
                <a:ea typeface="Poppins"/>
                <a:cs typeface="Poppins"/>
                <a:sym typeface="Poppins"/>
              </a:rPr>
              <a:t>o additional firewall devices due to cost.</a:t>
            </a:r>
          </a:p>
          <a:p>
            <a:pPr algn="l" marL="373974" indent="-186987" lvl="1">
              <a:lnSpc>
                <a:spcPts val="2425"/>
              </a:lnSpc>
              <a:spcBef>
                <a:spcPct val="0"/>
              </a:spcBef>
              <a:buFont typeface="Arial"/>
              <a:buChar char="•"/>
            </a:pPr>
            <a:r>
              <a:rPr lang="en-US" sz="1732" spc="-34" strike="noStrike" u="none">
                <a:solidFill>
                  <a:srgbClr val="051D40"/>
                </a:solidFill>
                <a:latin typeface="Poppins"/>
                <a:ea typeface="Poppins"/>
                <a:cs typeface="Poppins"/>
                <a:sym typeface="Poppins"/>
              </a:rPr>
              <a:t>Security enforced using already available routers.</a:t>
            </a:r>
          </a:p>
        </p:txBody>
      </p:sp>
      <p:sp>
        <p:nvSpPr>
          <p:cNvPr name="TextBox 29" id="29"/>
          <p:cNvSpPr txBox="true"/>
          <p:nvPr/>
        </p:nvSpPr>
        <p:spPr>
          <a:xfrm rot="0">
            <a:off x="779618" y="6659120"/>
            <a:ext cx="4780661" cy="389632"/>
          </a:xfrm>
          <a:prstGeom prst="rect">
            <a:avLst/>
          </a:prstGeom>
        </p:spPr>
        <p:txBody>
          <a:bodyPr anchor="t" rtlCol="false" tIns="0" lIns="0" bIns="0" rIns="0">
            <a:spAutoFit/>
          </a:bodyPr>
          <a:lstStyle/>
          <a:p>
            <a:pPr algn="ctr" marL="0" indent="0" lvl="0">
              <a:lnSpc>
                <a:spcPts val="3200"/>
              </a:lnSpc>
              <a:spcBef>
                <a:spcPct val="0"/>
              </a:spcBef>
            </a:pPr>
            <a:r>
              <a:rPr lang="en-US" b="true" sz="2286">
                <a:solidFill>
                  <a:srgbClr val="051D40"/>
                </a:solidFill>
                <a:latin typeface="Montserrat Bold"/>
                <a:ea typeface="Montserrat Bold"/>
                <a:cs typeface="Montserrat Bold"/>
                <a:sym typeface="Montserrat Bold"/>
              </a:rPr>
              <a:t>Rem</a:t>
            </a:r>
            <a:r>
              <a:rPr lang="en-US" b="true" sz="2286" strike="noStrike" u="none">
                <a:solidFill>
                  <a:srgbClr val="051D40"/>
                </a:solidFill>
                <a:latin typeface="Montserrat Bold"/>
                <a:ea typeface="Montserrat Bold"/>
                <a:cs typeface="Montserrat Bold"/>
                <a:sym typeface="Montserrat Bold"/>
              </a:rPr>
              <a:t>ote Access Configuration:</a:t>
            </a:r>
          </a:p>
        </p:txBody>
      </p:sp>
      <p:sp>
        <p:nvSpPr>
          <p:cNvPr name="TextBox 30" id="30"/>
          <p:cNvSpPr txBox="true"/>
          <p:nvPr/>
        </p:nvSpPr>
        <p:spPr>
          <a:xfrm rot="0">
            <a:off x="7587049" y="6659120"/>
            <a:ext cx="2877407" cy="389632"/>
          </a:xfrm>
          <a:prstGeom prst="rect">
            <a:avLst/>
          </a:prstGeom>
        </p:spPr>
        <p:txBody>
          <a:bodyPr anchor="t" rtlCol="false" tIns="0" lIns="0" bIns="0" rIns="0">
            <a:spAutoFit/>
          </a:bodyPr>
          <a:lstStyle/>
          <a:p>
            <a:pPr algn="ctr" marL="0" indent="0" lvl="0">
              <a:lnSpc>
                <a:spcPts val="3200"/>
              </a:lnSpc>
              <a:spcBef>
                <a:spcPct val="0"/>
              </a:spcBef>
            </a:pPr>
            <a:r>
              <a:rPr lang="en-US" b="true" sz="2286">
                <a:solidFill>
                  <a:srgbClr val="051D40"/>
                </a:solidFill>
                <a:latin typeface="Montserrat Bold"/>
                <a:ea typeface="Montserrat Bold"/>
                <a:cs typeface="Montserrat Bold"/>
                <a:sym typeface="Montserrat Bold"/>
              </a:rPr>
              <a:t>Se</a:t>
            </a:r>
            <a:r>
              <a:rPr lang="en-US" b="true" sz="2286" strike="noStrike" u="none">
                <a:solidFill>
                  <a:srgbClr val="051D40"/>
                </a:solidFill>
                <a:latin typeface="Montserrat Bold"/>
                <a:ea typeface="Montserrat Bold"/>
                <a:cs typeface="Montserrat Bold"/>
                <a:sym typeface="Montserrat Bold"/>
              </a:rPr>
              <a:t>curity Focus:</a:t>
            </a:r>
          </a:p>
        </p:txBody>
      </p:sp>
      <p:sp>
        <p:nvSpPr>
          <p:cNvPr name="TextBox 31" id="31"/>
          <p:cNvSpPr txBox="true"/>
          <p:nvPr/>
        </p:nvSpPr>
        <p:spPr>
          <a:xfrm rot="0">
            <a:off x="13353343" y="6658275"/>
            <a:ext cx="3563107" cy="389632"/>
          </a:xfrm>
          <a:prstGeom prst="rect">
            <a:avLst/>
          </a:prstGeom>
        </p:spPr>
        <p:txBody>
          <a:bodyPr anchor="t" rtlCol="false" tIns="0" lIns="0" bIns="0" rIns="0">
            <a:spAutoFit/>
          </a:bodyPr>
          <a:lstStyle/>
          <a:p>
            <a:pPr algn="ctr" marL="0" indent="0" lvl="0">
              <a:lnSpc>
                <a:spcPts val="3200"/>
              </a:lnSpc>
              <a:spcBef>
                <a:spcPct val="0"/>
              </a:spcBef>
            </a:pPr>
            <a:r>
              <a:rPr lang="en-US" b="true" sz="2286">
                <a:solidFill>
                  <a:srgbClr val="051D40"/>
                </a:solidFill>
                <a:latin typeface="Montserrat Bold"/>
                <a:ea typeface="Montserrat Bold"/>
                <a:cs typeface="Montserrat Bold"/>
                <a:sym typeface="Montserrat Bold"/>
              </a:rPr>
              <a:t>Budge</a:t>
            </a:r>
            <a:r>
              <a:rPr lang="en-US" b="true" sz="2286" strike="noStrike" u="none">
                <a:solidFill>
                  <a:srgbClr val="051D40"/>
                </a:solidFill>
                <a:latin typeface="Montserrat Bold"/>
                <a:ea typeface="Montserrat Bold"/>
                <a:cs typeface="Montserrat Bold"/>
                <a:sym typeface="Montserrat Bold"/>
              </a:rPr>
              <a:t>t Consideration:</a:t>
            </a:r>
          </a:p>
        </p:txBody>
      </p:sp>
      <p:sp>
        <p:nvSpPr>
          <p:cNvPr name="TextBox 32" id="32"/>
          <p:cNvSpPr txBox="true"/>
          <p:nvPr/>
        </p:nvSpPr>
        <p:spPr>
          <a:xfrm rot="0">
            <a:off x="521010" y="7126422"/>
            <a:ext cx="5297877" cy="1222936"/>
          </a:xfrm>
          <a:prstGeom prst="rect">
            <a:avLst/>
          </a:prstGeom>
        </p:spPr>
        <p:txBody>
          <a:bodyPr anchor="t" rtlCol="false" tIns="0" lIns="0" bIns="0" rIns="0">
            <a:spAutoFit/>
          </a:bodyPr>
          <a:lstStyle/>
          <a:p>
            <a:pPr algn="l" marL="373974" indent="-186987" lvl="1">
              <a:lnSpc>
                <a:spcPts val="2425"/>
              </a:lnSpc>
              <a:buFont typeface="Arial"/>
              <a:buChar char="•"/>
            </a:pPr>
            <a:r>
              <a:rPr lang="en-US" sz="1732" spc="-34">
                <a:solidFill>
                  <a:srgbClr val="051D40"/>
                </a:solidFill>
                <a:latin typeface="Poppins"/>
                <a:ea typeface="Poppins"/>
                <a:cs typeface="Poppins"/>
                <a:sym typeface="Poppins"/>
              </a:rPr>
              <a:t>I</a:t>
            </a:r>
            <a:r>
              <a:rPr lang="en-US" sz="1732" spc="-34" strike="noStrike" u="none">
                <a:solidFill>
                  <a:srgbClr val="051D40"/>
                </a:solidFill>
                <a:latin typeface="Poppins"/>
                <a:ea typeface="Poppins"/>
                <a:cs typeface="Poppins"/>
                <a:sym typeface="Poppins"/>
              </a:rPr>
              <a:t>mplemented via router-based Access Control Lists (ACLs).</a:t>
            </a:r>
          </a:p>
          <a:p>
            <a:pPr algn="l" marL="373974" indent="-186987" lvl="1">
              <a:lnSpc>
                <a:spcPts val="2425"/>
              </a:lnSpc>
              <a:buFont typeface="Arial"/>
              <a:buChar char="•"/>
            </a:pPr>
            <a:r>
              <a:rPr lang="en-US" sz="1732" spc="-34" strike="noStrike" u="none">
                <a:solidFill>
                  <a:srgbClr val="051D40"/>
                </a:solidFill>
                <a:latin typeface="Poppins"/>
                <a:ea typeface="Poppins"/>
                <a:cs typeface="Poppins"/>
                <a:sym typeface="Poppins"/>
              </a:rPr>
              <a:t>Only authorized users have remote access privileges</a:t>
            </a:r>
          </a:p>
        </p:txBody>
      </p:sp>
      <p:sp>
        <p:nvSpPr>
          <p:cNvPr name="TextBox 33" id="33"/>
          <p:cNvSpPr txBox="true"/>
          <p:nvPr/>
        </p:nvSpPr>
        <p:spPr>
          <a:xfrm rot="0">
            <a:off x="2056711" y="2318463"/>
            <a:ext cx="14859739" cy="389632"/>
          </a:xfrm>
          <a:prstGeom prst="rect">
            <a:avLst/>
          </a:prstGeom>
        </p:spPr>
        <p:txBody>
          <a:bodyPr anchor="t" rtlCol="false" tIns="0" lIns="0" bIns="0" rIns="0">
            <a:spAutoFit/>
          </a:bodyPr>
          <a:lstStyle/>
          <a:p>
            <a:pPr algn="ctr" marL="0" indent="0" lvl="0">
              <a:lnSpc>
                <a:spcPts val="3200"/>
              </a:lnSpc>
              <a:spcBef>
                <a:spcPct val="0"/>
              </a:spcBef>
            </a:pPr>
            <a:r>
              <a:rPr lang="en-US" b="true" sz="2286">
                <a:solidFill>
                  <a:srgbClr val="E9E9E9"/>
                </a:solidFill>
                <a:latin typeface="Montserrat Bold"/>
                <a:ea typeface="Montserrat Bold"/>
                <a:cs typeface="Montserrat Bold"/>
                <a:sym typeface="Montserrat Bold"/>
              </a:rPr>
              <a:t>Here we explain how secure remote access is ensured in the network, despite budget limitations.</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3770322" y="7425672"/>
            <a:ext cx="3495791" cy="1004196"/>
            <a:chOff x="0" y="0"/>
            <a:chExt cx="922973" cy="265132"/>
          </a:xfrm>
        </p:grpSpPr>
        <p:sp>
          <p:nvSpPr>
            <p:cNvPr name="Freeform 3" id="3"/>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4" id="4"/>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5235307" y="1771407"/>
            <a:ext cx="7715221" cy="813078"/>
          </a:xfrm>
          <a:prstGeom prst="rect">
            <a:avLst/>
          </a:prstGeom>
        </p:spPr>
        <p:txBody>
          <a:bodyPr anchor="t" rtlCol="false" tIns="0" lIns="0" bIns="0" rIns="0">
            <a:spAutoFit/>
          </a:bodyPr>
          <a:lstStyle/>
          <a:p>
            <a:pPr algn="ctr" marL="0" indent="0" lvl="0">
              <a:lnSpc>
                <a:spcPts val="6681"/>
              </a:lnSpc>
              <a:spcBef>
                <a:spcPct val="0"/>
              </a:spcBef>
            </a:pPr>
            <a:r>
              <a:rPr lang="en-US" b="true" sz="4772">
                <a:solidFill>
                  <a:srgbClr val="051D40"/>
                </a:solidFill>
                <a:latin typeface="Montserrat Bold"/>
                <a:ea typeface="Montserrat Bold"/>
                <a:cs typeface="Montserrat Bold"/>
                <a:sym typeface="Montserrat Bold"/>
              </a:rPr>
              <a:t>Our Team</a:t>
            </a:r>
          </a:p>
        </p:txBody>
      </p:sp>
      <p:grpSp>
        <p:nvGrpSpPr>
          <p:cNvPr name="Group 6" id="6"/>
          <p:cNvGrpSpPr/>
          <p:nvPr/>
        </p:nvGrpSpPr>
        <p:grpSpPr>
          <a:xfrm rot="0">
            <a:off x="7447730" y="7425672"/>
            <a:ext cx="3495791" cy="1004196"/>
            <a:chOff x="0" y="0"/>
            <a:chExt cx="922973" cy="265132"/>
          </a:xfrm>
        </p:grpSpPr>
        <p:sp>
          <p:nvSpPr>
            <p:cNvPr name="Freeform 7" id="7"/>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8" id="8"/>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1124051" y="7425672"/>
            <a:ext cx="3495791" cy="1004196"/>
            <a:chOff x="0" y="0"/>
            <a:chExt cx="922973" cy="265132"/>
          </a:xfrm>
        </p:grpSpPr>
        <p:sp>
          <p:nvSpPr>
            <p:cNvPr name="Freeform 10" id="10"/>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11" id="11"/>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2" id="12"/>
          <p:cNvSpPr txBox="true"/>
          <p:nvPr/>
        </p:nvSpPr>
        <p:spPr>
          <a:xfrm rot="0">
            <a:off x="4117467" y="7549191"/>
            <a:ext cx="2801502" cy="394281"/>
          </a:xfrm>
          <a:prstGeom prst="rect">
            <a:avLst/>
          </a:prstGeom>
        </p:spPr>
        <p:txBody>
          <a:bodyPr anchor="t" rtlCol="false" tIns="0" lIns="0" bIns="0" rIns="0">
            <a:spAutoFit/>
          </a:bodyPr>
          <a:lstStyle/>
          <a:p>
            <a:pPr algn="ctr">
              <a:lnSpc>
                <a:spcPts val="3100"/>
              </a:lnSpc>
            </a:pPr>
            <a:r>
              <a:rPr lang="en-US" b="true" sz="2214" spc="42">
                <a:solidFill>
                  <a:srgbClr val="FDFDFD"/>
                </a:solidFill>
                <a:latin typeface="Poppins Bold"/>
                <a:ea typeface="Poppins Bold"/>
                <a:cs typeface="Poppins Bold"/>
                <a:sym typeface="Poppins Bold"/>
              </a:rPr>
              <a:t>Nhlanhla Nwariwe</a:t>
            </a:r>
          </a:p>
        </p:txBody>
      </p:sp>
      <p:sp>
        <p:nvSpPr>
          <p:cNvPr name="TextBox 13" id="13"/>
          <p:cNvSpPr txBox="true"/>
          <p:nvPr/>
        </p:nvSpPr>
        <p:spPr>
          <a:xfrm rot="0">
            <a:off x="4117467" y="7932340"/>
            <a:ext cx="2801502" cy="307392"/>
          </a:xfrm>
          <a:prstGeom prst="rect">
            <a:avLst/>
          </a:prstGeom>
        </p:spPr>
        <p:txBody>
          <a:bodyPr anchor="t" rtlCol="false" tIns="0" lIns="0" bIns="0" rIns="0">
            <a:spAutoFit/>
          </a:bodyPr>
          <a:lstStyle/>
          <a:p>
            <a:pPr algn="ctr">
              <a:lnSpc>
                <a:spcPts val="2357"/>
              </a:lnSpc>
            </a:pPr>
            <a:r>
              <a:rPr lang="en-US" sz="1684" spc="-33">
                <a:solidFill>
                  <a:srgbClr val="FDFDFD"/>
                </a:solidFill>
                <a:latin typeface="Poppins"/>
                <a:ea typeface="Poppins"/>
                <a:cs typeface="Poppins"/>
                <a:sym typeface="Poppins"/>
              </a:rPr>
              <a:t>43511139</a:t>
            </a:r>
          </a:p>
        </p:txBody>
      </p:sp>
      <p:sp>
        <p:nvSpPr>
          <p:cNvPr name="TextBox 14" id="14"/>
          <p:cNvSpPr txBox="true"/>
          <p:nvPr/>
        </p:nvSpPr>
        <p:spPr>
          <a:xfrm rot="0">
            <a:off x="7794875" y="7549191"/>
            <a:ext cx="3046482" cy="394281"/>
          </a:xfrm>
          <a:prstGeom prst="rect">
            <a:avLst/>
          </a:prstGeom>
        </p:spPr>
        <p:txBody>
          <a:bodyPr anchor="t" rtlCol="false" tIns="0" lIns="0" bIns="0" rIns="0">
            <a:spAutoFit/>
          </a:bodyPr>
          <a:lstStyle/>
          <a:p>
            <a:pPr algn="ctr">
              <a:lnSpc>
                <a:spcPts val="3100"/>
              </a:lnSpc>
            </a:pPr>
            <a:r>
              <a:rPr lang="en-US" b="true" sz="2214" spc="42">
                <a:solidFill>
                  <a:srgbClr val="FDFDFD"/>
                </a:solidFill>
                <a:latin typeface="Poppins Bold"/>
                <a:ea typeface="Poppins Bold"/>
                <a:cs typeface="Poppins Bold"/>
                <a:sym typeface="Poppins Bold"/>
              </a:rPr>
              <a:t>Siyabonga Mnguni</a:t>
            </a:r>
          </a:p>
        </p:txBody>
      </p:sp>
      <p:sp>
        <p:nvSpPr>
          <p:cNvPr name="TextBox 15" id="15"/>
          <p:cNvSpPr txBox="true"/>
          <p:nvPr/>
        </p:nvSpPr>
        <p:spPr>
          <a:xfrm rot="0">
            <a:off x="7794875" y="7932340"/>
            <a:ext cx="2801502" cy="307392"/>
          </a:xfrm>
          <a:prstGeom prst="rect">
            <a:avLst/>
          </a:prstGeom>
        </p:spPr>
        <p:txBody>
          <a:bodyPr anchor="t" rtlCol="false" tIns="0" lIns="0" bIns="0" rIns="0">
            <a:spAutoFit/>
          </a:bodyPr>
          <a:lstStyle/>
          <a:p>
            <a:pPr algn="ctr">
              <a:lnSpc>
                <a:spcPts val="2357"/>
              </a:lnSpc>
            </a:pPr>
            <a:r>
              <a:rPr lang="en-US" sz="1684" spc="-33">
                <a:solidFill>
                  <a:srgbClr val="FDFDFD"/>
                </a:solidFill>
                <a:latin typeface="Poppins"/>
                <a:ea typeface="Poppins"/>
                <a:cs typeface="Poppins"/>
                <a:sym typeface="Poppins"/>
              </a:rPr>
              <a:t>40987167</a:t>
            </a:r>
          </a:p>
        </p:txBody>
      </p:sp>
      <p:sp>
        <p:nvSpPr>
          <p:cNvPr name="TextBox 16" id="16"/>
          <p:cNvSpPr txBox="true"/>
          <p:nvPr/>
        </p:nvSpPr>
        <p:spPr>
          <a:xfrm rot="0">
            <a:off x="11471196" y="7549191"/>
            <a:ext cx="2801502" cy="394281"/>
          </a:xfrm>
          <a:prstGeom prst="rect">
            <a:avLst/>
          </a:prstGeom>
        </p:spPr>
        <p:txBody>
          <a:bodyPr anchor="t" rtlCol="false" tIns="0" lIns="0" bIns="0" rIns="0">
            <a:spAutoFit/>
          </a:bodyPr>
          <a:lstStyle/>
          <a:p>
            <a:pPr algn="ctr">
              <a:lnSpc>
                <a:spcPts val="3100"/>
              </a:lnSpc>
            </a:pPr>
            <a:r>
              <a:rPr lang="en-US" b="true" sz="2214" spc="42">
                <a:solidFill>
                  <a:srgbClr val="FDFDFD"/>
                </a:solidFill>
                <a:latin typeface="Poppins Bold"/>
                <a:ea typeface="Poppins Bold"/>
                <a:cs typeface="Poppins Bold"/>
                <a:sym typeface="Poppins Bold"/>
              </a:rPr>
              <a:t>Orinea Mulaudzi</a:t>
            </a:r>
          </a:p>
        </p:txBody>
      </p:sp>
      <p:sp>
        <p:nvSpPr>
          <p:cNvPr name="TextBox 17" id="17"/>
          <p:cNvSpPr txBox="true"/>
          <p:nvPr/>
        </p:nvSpPr>
        <p:spPr>
          <a:xfrm rot="0">
            <a:off x="11471196" y="7932340"/>
            <a:ext cx="2801502" cy="307392"/>
          </a:xfrm>
          <a:prstGeom prst="rect">
            <a:avLst/>
          </a:prstGeom>
        </p:spPr>
        <p:txBody>
          <a:bodyPr anchor="t" rtlCol="false" tIns="0" lIns="0" bIns="0" rIns="0">
            <a:spAutoFit/>
          </a:bodyPr>
          <a:lstStyle/>
          <a:p>
            <a:pPr algn="ctr">
              <a:lnSpc>
                <a:spcPts val="2357"/>
              </a:lnSpc>
            </a:pPr>
            <a:r>
              <a:rPr lang="en-US" sz="1684" spc="-33">
                <a:solidFill>
                  <a:srgbClr val="FDFDFD"/>
                </a:solidFill>
                <a:latin typeface="Poppins"/>
                <a:ea typeface="Poppins"/>
                <a:cs typeface="Poppins"/>
                <a:sym typeface="Poppins"/>
              </a:rPr>
              <a:t>47639717</a:t>
            </a:r>
          </a:p>
        </p:txBody>
      </p:sp>
      <p:grpSp>
        <p:nvGrpSpPr>
          <p:cNvPr name="Group 18" id="18"/>
          <p:cNvGrpSpPr/>
          <p:nvPr/>
        </p:nvGrpSpPr>
        <p:grpSpPr>
          <a:xfrm rot="0">
            <a:off x="-1766494" y="9340175"/>
            <a:ext cx="21820987" cy="946825"/>
            <a:chOff x="0" y="0"/>
            <a:chExt cx="6110362" cy="265132"/>
          </a:xfrm>
        </p:grpSpPr>
        <p:sp>
          <p:nvSpPr>
            <p:cNvPr name="Freeform 19" id="19"/>
            <p:cNvSpPr/>
            <p:nvPr/>
          </p:nvSpPr>
          <p:spPr>
            <a:xfrm flipH="false" flipV="false" rot="0">
              <a:off x="0" y="0"/>
              <a:ext cx="6110362" cy="265132"/>
            </a:xfrm>
            <a:custGeom>
              <a:avLst/>
              <a:gdLst/>
              <a:ahLst/>
              <a:cxnLst/>
              <a:rect r="r" b="b" t="t" l="l"/>
              <a:pathLst>
                <a:path h="265132" w="6110362">
                  <a:moveTo>
                    <a:pt x="0" y="0"/>
                  </a:moveTo>
                  <a:lnTo>
                    <a:pt x="6110362" y="0"/>
                  </a:lnTo>
                  <a:lnTo>
                    <a:pt x="6110362" y="265132"/>
                  </a:lnTo>
                  <a:lnTo>
                    <a:pt x="0" y="265132"/>
                  </a:lnTo>
                  <a:close/>
                </a:path>
              </a:pathLst>
            </a:custGeom>
            <a:solidFill>
              <a:srgbClr val="145DA0"/>
            </a:solidFill>
            <a:ln cap="sq">
              <a:noFill/>
              <a:prstDash val="solid"/>
              <a:miter/>
            </a:ln>
          </p:spPr>
        </p:sp>
        <p:sp>
          <p:nvSpPr>
            <p:cNvPr name="TextBox 20" id="20"/>
            <p:cNvSpPr txBox="true"/>
            <p:nvPr/>
          </p:nvSpPr>
          <p:spPr>
            <a:xfrm>
              <a:off x="0" y="-38100"/>
              <a:ext cx="6110362"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1" id="21"/>
          <p:cNvGrpSpPr/>
          <p:nvPr/>
        </p:nvGrpSpPr>
        <p:grpSpPr>
          <a:xfrm rot="0">
            <a:off x="-1766494" y="-816076"/>
            <a:ext cx="21820987" cy="1762900"/>
            <a:chOff x="0" y="0"/>
            <a:chExt cx="6110362" cy="493651"/>
          </a:xfrm>
        </p:grpSpPr>
        <p:sp>
          <p:nvSpPr>
            <p:cNvPr name="Freeform 22" id="22"/>
            <p:cNvSpPr/>
            <p:nvPr/>
          </p:nvSpPr>
          <p:spPr>
            <a:xfrm flipH="false" flipV="false" rot="0">
              <a:off x="0" y="0"/>
              <a:ext cx="6110362" cy="493651"/>
            </a:xfrm>
            <a:custGeom>
              <a:avLst/>
              <a:gdLst/>
              <a:ahLst/>
              <a:cxnLst/>
              <a:rect r="r" b="b" t="t" l="l"/>
              <a:pathLst>
                <a:path h="493651" w="6110362">
                  <a:moveTo>
                    <a:pt x="0" y="0"/>
                  </a:moveTo>
                  <a:lnTo>
                    <a:pt x="6110362" y="0"/>
                  </a:lnTo>
                  <a:lnTo>
                    <a:pt x="6110362" y="493651"/>
                  </a:lnTo>
                  <a:lnTo>
                    <a:pt x="0" y="493651"/>
                  </a:lnTo>
                  <a:close/>
                </a:path>
              </a:pathLst>
            </a:custGeom>
            <a:solidFill>
              <a:srgbClr val="145DA0"/>
            </a:solidFill>
            <a:ln cap="sq">
              <a:noFill/>
              <a:prstDash val="solid"/>
              <a:miter/>
            </a:ln>
          </p:spPr>
        </p:sp>
        <p:sp>
          <p:nvSpPr>
            <p:cNvPr name="TextBox 23" id="23"/>
            <p:cNvSpPr txBox="true"/>
            <p:nvPr/>
          </p:nvSpPr>
          <p:spPr>
            <a:xfrm>
              <a:off x="0" y="-38100"/>
              <a:ext cx="6110362" cy="53175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4" id="24"/>
          <p:cNvGrpSpPr/>
          <p:nvPr/>
        </p:nvGrpSpPr>
        <p:grpSpPr>
          <a:xfrm rot="0">
            <a:off x="3668158" y="5582997"/>
            <a:ext cx="3495791" cy="1004196"/>
            <a:chOff x="0" y="0"/>
            <a:chExt cx="922973" cy="265132"/>
          </a:xfrm>
        </p:grpSpPr>
        <p:sp>
          <p:nvSpPr>
            <p:cNvPr name="Freeform 25" id="25"/>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26" id="26"/>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7" id="27"/>
          <p:cNvGrpSpPr/>
          <p:nvPr/>
        </p:nvGrpSpPr>
        <p:grpSpPr>
          <a:xfrm rot="0">
            <a:off x="7345566" y="5582997"/>
            <a:ext cx="3495791" cy="1004196"/>
            <a:chOff x="0" y="0"/>
            <a:chExt cx="922973" cy="265132"/>
          </a:xfrm>
        </p:grpSpPr>
        <p:sp>
          <p:nvSpPr>
            <p:cNvPr name="Freeform 28" id="28"/>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29" id="29"/>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0" id="30"/>
          <p:cNvGrpSpPr/>
          <p:nvPr/>
        </p:nvGrpSpPr>
        <p:grpSpPr>
          <a:xfrm rot="0">
            <a:off x="11021887" y="5582997"/>
            <a:ext cx="3495791" cy="1004196"/>
            <a:chOff x="0" y="0"/>
            <a:chExt cx="922973" cy="265132"/>
          </a:xfrm>
        </p:grpSpPr>
        <p:sp>
          <p:nvSpPr>
            <p:cNvPr name="Freeform 31" id="31"/>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32" id="32"/>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33" id="33"/>
          <p:cNvSpPr txBox="true"/>
          <p:nvPr/>
        </p:nvSpPr>
        <p:spPr>
          <a:xfrm rot="0">
            <a:off x="4015302" y="5706516"/>
            <a:ext cx="2801502" cy="394281"/>
          </a:xfrm>
          <a:prstGeom prst="rect">
            <a:avLst/>
          </a:prstGeom>
        </p:spPr>
        <p:txBody>
          <a:bodyPr anchor="t" rtlCol="false" tIns="0" lIns="0" bIns="0" rIns="0">
            <a:spAutoFit/>
          </a:bodyPr>
          <a:lstStyle/>
          <a:p>
            <a:pPr algn="ctr">
              <a:lnSpc>
                <a:spcPts val="3100"/>
              </a:lnSpc>
            </a:pPr>
            <a:r>
              <a:rPr lang="en-US" b="true" sz="2214" spc="42">
                <a:solidFill>
                  <a:srgbClr val="FDFDFD"/>
                </a:solidFill>
                <a:latin typeface="Poppins Bold"/>
                <a:ea typeface="Poppins Bold"/>
                <a:cs typeface="Poppins Bold"/>
                <a:sym typeface="Poppins Bold"/>
              </a:rPr>
              <a:t>Kainga Malinga</a:t>
            </a:r>
          </a:p>
        </p:txBody>
      </p:sp>
      <p:sp>
        <p:nvSpPr>
          <p:cNvPr name="TextBox 34" id="34"/>
          <p:cNvSpPr txBox="true"/>
          <p:nvPr/>
        </p:nvSpPr>
        <p:spPr>
          <a:xfrm rot="0">
            <a:off x="4015302" y="6089665"/>
            <a:ext cx="2801502" cy="307392"/>
          </a:xfrm>
          <a:prstGeom prst="rect">
            <a:avLst/>
          </a:prstGeom>
        </p:spPr>
        <p:txBody>
          <a:bodyPr anchor="t" rtlCol="false" tIns="0" lIns="0" bIns="0" rIns="0">
            <a:spAutoFit/>
          </a:bodyPr>
          <a:lstStyle/>
          <a:p>
            <a:pPr algn="ctr">
              <a:lnSpc>
                <a:spcPts val="2357"/>
              </a:lnSpc>
            </a:pPr>
            <a:r>
              <a:rPr lang="en-US" sz="1684" spc="-33">
                <a:solidFill>
                  <a:srgbClr val="FDFDFD"/>
                </a:solidFill>
                <a:latin typeface="Poppins"/>
                <a:ea typeface="Poppins"/>
                <a:cs typeface="Poppins"/>
                <a:sym typeface="Poppins"/>
              </a:rPr>
              <a:t>46583092</a:t>
            </a:r>
          </a:p>
        </p:txBody>
      </p:sp>
      <p:sp>
        <p:nvSpPr>
          <p:cNvPr name="TextBox 35" id="35"/>
          <p:cNvSpPr txBox="true"/>
          <p:nvPr/>
        </p:nvSpPr>
        <p:spPr>
          <a:xfrm rot="0">
            <a:off x="7692711" y="5706516"/>
            <a:ext cx="2801502" cy="394281"/>
          </a:xfrm>
          <a:prstGeom prst="rect">
            <a:avLst/>
          </a:prstGeom>
        </p:spPr>
        <p:txBody>
          <a:bodyPr anchor="t" rtlCol="false" tIns="0" lIns="0" bIns="0" rIns="0">
            <a:spAutoFit/>
          </a:bodyPr>
          <a:lstStyle/>
          <a:p>
            <a:pPr algn="ctr">
              <a:lnSpc>
                <a:spcPts val="3100"/>
              </a:lnSpc>
            </a:pPr>
            <a:r>
              <a:rPr lang="en-US" b="true" sz="2214" spc="42">
                <a:solidFill>
                  <a:srgbClr val="FDFDFD"/>
                </a:solidFill>
                <a:latin typeface="Poppins Bold"/>
                <a:ea typeface="Poppins Bold"/>
                <a:cs typeface="Poppins Bold"/>
                <a:sym typeface="Poppins Bold"/>
              </a:rPr>
              <a:t>Sinovuyo Sondara</a:t>
            </a:r>
          </a:p>
        </p:txBody>
      </p:sp>
      <p:sp>
        <p:nvSpPr>
          <p:cNvPr name="TextBox 36" id="36"/>
          <p:cNvSpPr txBox="true"/>
          <p:nvPr/>
        </p:nvSpPr>
        <p:spPr>
          <a:xfrm rot="0">
            <a:off x="7692711" y="6089665"/>
            <a:ext cx="2801502" cy="307392"/>
          </a:xfrm>
          <a:prstGeom prst="rect">
            <a:avLst/>
          </a:prstGeom>
        </p:spPr>
        <p:txBody>
          <a:bodyPr anchor="t" rtlCol="false" tIns="0" lIns="0" bIns="0" rIns="0">
            <a:spAutoFit/>
          </a:bodyPr>
          <a:lstStyle/>
          <a:p>
            <a:pPr algn="ctr">
              <a:lnSpc>
                <a:spcPts val="2357"/>
              </a:lnSpc>
            </a:pPr>
            <a:r>
              <a:rPr lang="en-US" sz="1684" spc="-33">
                <a:solidFill>
                  <a:srgbClr val="FDFDFD"/>
                </a:solidFill>
                <a:latin typeface="Poppins"/>
                <a:ea typeface="Poppins"/>
                <a:cs typeface="Poppins"/>
                <a:sym typeface="Poppins"/>
              </a:rPr>
              <a:t>41434366</a:t>
            </a:r>
          </a:p>
        </p:txBody>
      </p:sp>
      <p:sp>
        <p:nvSpPr>
          <p:cNvPr name="TextBox 37" id="37"/>
          <p:cNvSpPr txBox="true"/>
          <p:nvPr/>
        </p:nvSpPr>
        <p:spPr>
          <a:xfrm rot="0">
            <a:off x="10967227" y="5706516"/>
            <a:ext cx="3605112" cy="394281"/>
          </a:xfrm>
          <a:prstGeom prst="rect">
            <a:avLst/>
          </a:prstGeom>
        </p:spPr>
        <p:txBody>
          <a:bodyPr anchor="t" rtlCol="false" tIns="0" lIns="0" bIns="0" rIns="0">
            <a:spAutoFit/>
          </a:bodyPr>
          <a:lstStyle/>
          <a:p>
            <a:pPr algn="ctr">
              <a:lnSpc>
                <a:spcPts val="3100"/>
              </a:lnSpc>
            </a:pPr>
            <a:r>
              <a:rPr lang="en-US" b="true" sz="2214" spc="42">
                <a:solidFill>
                  <a:srgbClr val="FDFDFD"/>
                </a:solidFill>
                <a:latin typeface="Poppins Bold"/>
                <a:ea typeface="Poppins Bold"/>
                <a:cs typeface="Poppins Bold"/>
                <a:sym typeface="Poppins Bold"/>
              </a:rPr>
              <a:t>Panashe K Tarusenga</a:t>
            </a:r>
          </a:p>
        </p:txBody>
      </p:sp>
      <p:sp>
        <p:nvSpPr>
          <p:cNvPr name="TextBox 38" id="38"/>
          <p:cNvSpPr txBox="true"/>
          <p:nvPr/>
        </p:nvSpPr>
        <p:spPr>
          <a:xfrm rot="0">
            <a:off x="11369032" y="6089665"/>
            <a:ext cx="2801502" cy="307392"/>
          </a:xfrm>
          <a:prstGeom prst="rect">
            <a:avLst/>
          </a:prstGeom>
        </p:spPr>
        <p:txBody>
          <a:bodyPr anchor="t" rtlCol="false" tIns="0" lIns="0" bIns="0" rIns="0">
            <a:spAutoFit/>
          </a:bodyPr>
          <a:lstStyle/>
          <a:p>
            <a:pPr algn="ctr">
              <a:lnSpc>
                <a:spcPts val="2357"/>
              </a:lnSpc>
            </a:pPr>
            <a:r>
              <a:rPr lang="en-US" sz="1684" spc="-33">
                <a:solidFill>
                  <a:srgbClr val="FDFDFD"/>
                </a:solidFill>
                <a:latin typeface="Poppins"/>
                <a:ea typeface="Poppins"/>
                <a:cs typeface="Poppins"/>
                <a:sym typeface="Poppins"/>
              </a:rPr>
              <a:t>45204756</a:t>
            </a:r>
          </a:p>
        </p:txBody>
      </p:sp>
      <p:grpSp>
        <p:nvGrpSpPr>
          <p:cNvPr name="Group 39" id="39"/>
          <p:cNvGrpSpPr/>
          <p:nvPr/>
        </p:nvGrpSpPr>
        <p:grpSpPr>
          <a:xfrm rot="0">
            <a:off x="7345566" y="3740322"/>
            <a:ext cx="3495791" cy="1004196"/>
            <a:chOff x="0" y="0"/>
            <a:chExt cx="922973" cy="265132"/>
          </a:xfrm>
        </p:grpSpPr>
        <p:sp>
          <p:nvSpPr>
            <p:cNvPr name="Freeform 40" id="40"/>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41" id="41"/>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42" id="42"/>
          <p:cNvSpPr txBox="true"/>
          <p:nvPr/>
        </p:nvSpPr>
        <p:spPr>
          <a:xfrm rot="0">
            <a:off x="7692711" y="3863841"/>
            <a:ext cx="2801502" cy="394281"/>
          </a:xfrm>
          <a:prstGeom prst="rect">
            <a:avLst/>
          </a:prstGeom>
        </p:spPr>
        <p:txBody>
          <a:bodyPr anchor="t" rtlCol="false" tIns="0" lIns="0" bIns="0" rIns="0">
            <a:spAutoFit/>
          </a:bodyPr>
          <a:lstStyle/>
          <a:p>
            <a:pPr algn="ctr">
              <a:lnSpc>
                <a:spcPts val="3100"/>
              </a:lnSpc>
            </a:pPr>
            <a:r>
              <a:rPr lang="en-US" b="true" sz="2214" spc="42">
                <a:solidFill>
                  <a:srgbClr val="FDFDFD"/>
                </a:solidFill>
                <a:latin typeface="Poppins Bold"/>
                <a:ea typeface="Poppins Bold"/>
                <a:cs typeface="Poppins Bold"/>
                <a:sym typeface="Poppins Bold"/>
              </a:rPr>
              <a:t>Tamandani Stima</a:t>
            </a:r>
          </a:p>
        </p:txBody>
      </p:sp>
      <p:sp>
        <p:nvSpPr>
          <p:cNvPr name="TextBox 43" id="43"/>
          <p:cNvSpPr txBox="true"/>
          <p:nvPr/>
        </p:nvSpPr>
        <p:spPr>
          <a:xfrm rot="0">
            <a:off x="7692711" y="4246990"/>
            <a:ext cx="2801502" cy="307392"/>
          </a:xfrm>
          <a:prstGeom prst="rect">
            <a:avLst/>
          </a:prstGeom>
        </p:spPr>
        <p:txBody>
          <a:bodyPr anchor="t" rtlCol="false" tIns="0" lIns="0" bIns="0" rIns="0">
            <a:spAutoFit/>
          </a:bodyPr>
          <a:lstStyle/>
          <a:p>
            <a:pPr algn="ctr">
              <a:lnSpc>
                <a:spcPts val="2357"/>
              </a:lnSpc>
            </a:pPr>
            <a:r>
              <a:rPr lang="en-US" sz="1684" spc="-33">
                <a:solidFill>
                  <a:srgbClr val="FDFDFD"/>
                </a:solidFill>
                <a:latin typeface="Poppins"/>
                <a:ea typeface="Poppins"/>
                <a:cs typeface="Poppins"/>
                <a:sym typeface="Poppins"/>
              </a:rPr>
              <a:t>42956706</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3168073" y="3419288"/>
            <a:ext cx="8819592" cy="1765560"/>
          </a:xfrm>
          <a:prstGeom prst="rect">
            <a:avLst/>
          </a:prstGeom>
        </p:spPr>
        <p:txBody>
          <a:bodyPr anchor="t" rtlCol="false" tIns="0" lIns="0" bIns="0" rIns="0">
            <a:spAutoFit/>
          </a:bodyPr>
          <a:lstStyle/>
          <a:p>
            <a:pPr algn="l" marL="0" indent="0" lvl="0">
              <a:lnSpc>
                <a:spcPts val="14510"/>
              </a:lnSpc>
              <a:spcBef>
                <a:spcPct val="0"/>
              </a:spcBef>
            </a:pPr>
            <a:r>
              <a:rPr lang="en-US" b="true" sz="10364">
                <a:solidFill>
                  <a:srgbClr val="051D40"/>
                </a:solidFill>
                <a:latin typeface="Montserrat Bold"/>
                <a:ea typeface="Montserrat Bold"/>
                <a:cs typeface="Montserrat Bold"/>
                <a:sym typeface="Montserrat Bold"/>
              </a:rPr>
              <a:t>THANK YOU!</a:t>
            </a:r>
          </a:p>
        </p:txBody>
      </p:sp>
      <p:sp>
        <p:nvSpPr>
          <p:cNvPr name="Freeform 3" id="3"/>
          <p:cNvSpPr/>
          <p:nvPr/>
        </p:nvSpPr>
        <p:spPr>
          <a:xfrm flipH="false" flipV="false" rot="0">
            <a:off x="12398912" y="967949"/>
            <a:ext cx="5889088" cy="8229600"/>
          </a:xfrm>
          <a:custGeom>
            <a:avLst/>
            <a:gdLst/>
            <a:ahLst/>
            <a:cxnLst/>
            <a:rect r="r" b="b" t="t" l="l"/>
            <a:pathLst>
              <a:path h="8229600" w="5889088">
                <a:moveTo>
                  <a:pt x="0" y="0"/>
                </a:moveTo>
                <a:lnTo>
                  <a:pt x="5889088" y="0"/>
                </a:lnTo>
                <a:lnTo>
                  <a:pt x="5889088" y="8229600"/>
                </a:lnTo>
                <a:lnTo>
                  <a:pt x="0" y="8229600"/>
                </a:lnTo>
                <a:lnTo>
                  <a:pt x="0" y="0"/>
                </a:lnTo>
                <a:close/>
              </a:path>
            </a:pathLst>
          </a:custGeom>
          <a:blipFill>
            <a:blip r:embed="rId2"/>
            <a:stretch>
              <a:fillRect l="0" t="-3703" r="0" b="-3703"/>
            </a:stretch>
          </a:blipFill>
        </p:spPr>
      </p:sp>
      <p:grpSp>
        <p:nvGrpSpPr>
          <p:cNvPr name="Group 4" id="4"/>
          <p:cNvGrpSpPr/>
          <p:nvPr/>
        </p:nvGrpSpPr>
        <p:grpSpPr>
          <a:xfrm rot="0">
            <a:off x="12398912" y="0"/>
            <a:ext cx="5889088" cy="756959"/>
            <a:chOff x="0" y="0"/>
            <a:chExt cx="1551036" cy="199364"/>
          </a:xfrm>
        </p:grpSpPr>
        <p:sp>
          <p:nvSpPr>
            <p:cNvPr name="Freeform 5" id="5"/>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6" id="6"/>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398912" y="9530041"/>
            <a:ext cx="5889088" cy="756959"/>
            <a:chOff x="0" y="0"/>
            <a:chExt cx="1551036" cy="199364"/>
          </a:xfrm>
        </p:grpSpPr>
        <p:sp>
          <p:nvSpPr>
            <p:cNvPr name="Freeform 8" id="8"/>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9" id="9"/>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4925441" y="3609788"/>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408484" y="1726240"/>
            <a:ext cx="1064254" cy="799158"/>
          </a:xfrm>
          <a:custGeom>
            <a:avLst/>
            <a:gdLst/>
            <a:ahLst/>
            <a:cxnLst/>
            <a:rect r="r" b="b" t="t" l="l"/>
            <a:pathLst>
              <a:path h="799158" w="1064254">
                <a:moveTo>
                  <a:pt x="0" y="0"/>
                </a:moveTo>
                <a:lnTo>
                  <a:pt x="1064254" y="0"/>
                </a:lnTo>
                <a:lnTo>
                  <a:pt x="1064254" y="799158"/>
                </a:lnTo>
                <a:lnTo>
                  <a:pt x="0" y="799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2695434" y="1701882"/>
            <a:ext cx="7366063" cy="926319"/>
          </a:xfrm>
          <a:prstGeom prst="rect">
            <a:avLst/>
          </a:prstGeom>
        </p:spPr>
        <p:txBody>
          <a:bodyPr anchor="t" rtlCol="false" tIns="0" lIns="0" bIns="0" rIns="0">
            <a:spAutoFit/>
          </a:bodyPr>
          <a:lstStyle/>
          <a:p>
            <a:pPr algn="l">
              <a:lnSpc>
                <a:spcPts val="7215"/>
              </a:lnSpc>
              <a:spcBef>
                <a:spcPct val="0"/>
              </a:spcBef>
            </a:pPr>
            <a:r>
              <a:rPr lang="en-US" b="true" sz="5153" spc="-103">
                <a:solidFill>
                  <a:srgbClr val="5B98BA"/>
                </a:solidFill>
                <a:latin typeface="Poppins Bold"/>
                <a:ea typeface="Poppins Bold"/>
                <a:cs typeface="Poppins Bold"/>
                <a:sym typeface="Poppins Bold"/>
              </a:rPr>
              <a:t>CMPG 315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3663160" y="1631607"/>
            <a:ext cx="6760246" cy="1252338"/>
          </a:xfrm>
          <a:prstGeom prst="rect">
            <a:avLst/>
          </a:prstGeom>
        </p:spPr>
        <p:txBody>
          <a:bodyPr anchor="t" rtlCol="false" tIns="0" lIns="0" bIns="0" rIns="0">
            <a:spAutoFit/>
          </a:bodyPr>
          <a:lstStyle/>
          <a:p>
            <a:pPr algn="l">
              <a:lnSpc>
                <a:spcPts val="10248"/>
              </a:lnSpc>
              <a:spcBef>
                <a:spcPct val="0"/>
              </a:spcBef>
            </a:pPr>
            <a:r>
              <a:rPr lang="en-US" b="true" sz="7320">
                <a:solidFill>
                  <a:srgbClr val="051D40"/>
                </a:solidFill>
                <a:latin typeface="Montserrat Bold"/>
                <a:ea typeface="Montserrat Bold"/>
                <a:cs typeface="Montserrat Bold"/>
                <a:sym typeface="Montserrat Bold"/>
              </a:rPr>
              <a:t>Overview</a:t>
            </a:r>
          </a:p>
        </p:txBody>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2912435" y="347245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796731" y="447246"/>
            <a:ext cx="5972616" cy="9392508"/>
          </a:xfrm>
          <a:custGeom>
            <a:avLst/>
            <a:gdLst/>
            <a:ahLst/>
            <a:cxnLst/>
            <a:rect r="r" b="b" t="t" l="l"/>
            <a:pathLst>
              <a:path h="9392508" w="5972616">
                <a:moveTo>
                  <a:pt x="0" y="0"/>
                </a:moveTo>
                <a:lnTo>
                  <a:pt x="5972616" y="0"/>
                </a:lnTo>
                <a:lnTo>
                  <a:pt x="5972616" y="9392508"/>
                </a:lnTo>
                <a:lnTo>
                  <a:pt x="0" y="9392508"/>
                </a:lnTo>
                <a:lnTo>
                  <a:pt x="0" y="0"/>
                </a:lnTo>
                <a:close/>
              </a:path>
            </a:pathLst>
          </a:custGeom>
          <a:blipFill>
            <a:blip r:embed="rId4"/>
            <a:stretch>
              <a:fillRect l="-2387" t="0" r="-2387" b="0"/>
            </a:stretch>
          </a:blipFill>
        </p:spPr>
      </p:sp>
      <p:sp>
        <p:nvSpPr>
          <p:cNvPr name="TextBox 11" id="11"/>
          <p:cNvSpPr txBox="true"/>
          <p:nvPr/>
        </p:nvSpPr>
        <p:spPr>
          <a:xfrm rot="0">
            <a:off x="3663160" y="3397227"/>
            <a:ext cx="3773019"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Introduction</a:t>
            </a:r>
          </a:p>
        </p:txBody>
      </p:sp>
      <p:sp>
        <p:nvSpPr>
          <p:cNvPr name="TextBox 12" id="12"/>
          <p:cNvSpPr txBox="true"/>
          <p:nvPr/>
        </p:nvSpPr>
        <p:spPr>
          <a:xfrm rot="0">
            <a:off x="8483149" y="3397227"/>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01</a:t>
            </a:r>
          </a:p>
        </p:txBody>
      </p:sp>
      <p:sp>
        <p:nvSpPr>
          <p:cNvPr name="Freeform 13" id="13"/>
          <p:cNvSpPr/>
          <p:nvPr/>
        </p:nvSpPr>
        <p:spPr>
          <a:xfrm flipH="false" flipV="false" rot="5400000">
            <a:off x="2912435" y="4097959"/>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3663160" y="4022734"/>
            <a:ext cx="4143021" cy="518039"/>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Company Overview</a:t>
            </a:r>
          </a:p>
        </p:txBody>
      </p:sp>
      <p:sp>
        <p:nvSpPr>
          <p:cNvPr name="TextBox 15" id="15"/>
          <p:cNvSpPr txBox="true"/>
          <p:nvPr/>
        </p:nvSpPr>
        <p:spPr>
          <a:xfrm rot="0">
            <a:off x="8483149" y="402273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02</a:t>
            </a:r>
          </a:p>
        </p:txBody>
      </p:sp>
      <p:sp>
        <p:nvSpPr>
          <p:cNvPr name="Freeform 16" id="16"/>
          <p:cNvSpPr/>
          <p:nvPr/>
        </p:nvSpPr>
        <p:spPr>
          <a:xfrm flipH="false" flipV="false" rot="5400000">
            <a:off x="2912435" y="4723196"/>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3663160" y="4647971"/>
            <a:ext cx="4652520" cy="518039"/>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Network Requirements</a:t>
            </a:r>
          </a:p>
        </p:txBody>
      </p:sp>
      <p:sp>
        <p:nvSpPr>
          <p:cNvPr name="TextBox 18" id="18"/>
          <p:cNvSpPr txBox="true"/>
          <p:nvPr/>
        </p:nvSpPr>
        <p:spPr>
          <a:xfrm rot="0">
            <a:off x="8483149" y="4647971"/>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03</a:t>
            </a:r>
          </a:p>
        </p:txBody>
      </p:sp>
      <p:sp>
        <p:nvSpPr>
          <p:cNvPr name="Freeform 19" id="19"/>
          <p:cNvSpPr/>
          <p:nvPr/>
        </p:nvSpPr>
        <p:spPr>
          <a:xfrm flipH="false" flipV="false" rot="5400000">
            <a:off x="2912435" y="5348703"/>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3663160" y="5273478"/>
            <a:ext cx="4397771" cy="518039"/>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Physical Design Overview</a:t>
            </a:r>
          </a:p>
        </p:txBody>
      </p:sp>
      <p:sp>
        <p:nvSpPr>
          <p:cNvPr name="TextBox 21" id="21"/>
          <p:cNvSpPr txBox="true"/>
          <p:nvPr/>
        </p:nvSpPr>
        <p:spPr>
          <a:xfrm rot="0">
            <a:off x="8483149" y="5273478"/>
            <a:ext cx="1243696" cy="518039"/>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04-06</a:t>
            </a:r>
          </a:p>
        </p:txBody>
      </p:sp>
      <p:sp>
        <p:nvSpPr>
          <p:cNvPr name="Freeform 22" id="22"/>
          <p:cNvSpPr/>
          <p:nvPr/>
        </p:nvSpPr>
        <p:spPr>
          <a:xfrm flipH="false" flipV="false" rot="5400000">
            <a:off x="2912435" y="597394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3663160" y="5898715"/>
            <a:ext cx="4579735" cy="518039"/>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Budget Overview</a:t>
            </a:r>
          </a:p>
        </p:txBody>
      </p:sp>
      <p:sp>
        <p:nvSpPr>
          <p:cNvPr name="TextBox 24" id="24"/>
          <p:cNvSpPr txBox="true"/>
          <p:nvPr/>
        </p:nvSpPr>
        <p:spPr>
          <a:xfrm rot="0">
            <a:off x="8483149" y="5898715"/>
            <a:ext cx="1243696" cy="518039"/>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07-08</a:t>
            </a:r>
          </a:p>
        </p:txBody>
      </p:sp>
      <p:sp>
        <p:nvSpPr>
          <p:cNvPr name="Freeform 25" id="25"/>
          <p:cNvSpPr/>
          <p:nvPr/>
        </p:nvSpPr>
        <p:spPr>
          <a:xfrm flipH="false" flipV="false" rot="5400000">
            <a:off x="2912435" y="65994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6" id="26"/>
          <p:cNvSpPr txBox="true"/>
          <p:nvPr/>
        </p:nvSpPr>
        <p:spPr>
          <a:xfrm rot="0">
            <a:off x="3663160" y="6524221"/>
            <a:ext cx="4397771" cy="518039"/>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Remote Access Solutions</a:t>
            </a:r>
          </a:p>
        </p:txBody>
      </p:sp>
      <p:sp>
        <p:nvSpPr>
          <p:cNvPr name="TextBox 27" id="27"/>
          <p:cNvSpPr txBox="true"/>
          <p:nvPr/>
        </p:nvSpPr>
        <p:spPr>
          <a:xfrm rot="0">
            <a:off x="8483149" y="6524221"/>
            <a:ext cx="660851" cy="518039"/>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09</a:t>
            </a:r>
          </a:p>
        </p:txBody>
      </p:sp>
      <p:sp>
        <p:nvSpPr>
          <p:cNvPr name="Freeform 28" id="28"/>
          <p:cNvSpPr/>
          <p:nvPr/>
        </p:nvSpPr>
        <p:spPr>
          <a:xfrm flipH="false" flipV="false" rot="5400000">
            <a:off x="2912435" y="7224684"/>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3663160" y="7149458"/>
            <a:ext cx="4579735" cy="518039"/>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Our Team</a:t>
            </a:r>
          </a:p>
        </p:txBody>
      </p:sp>
      <p:sp>
        <p:nvSpPr>
          <p:cNvPr name="TextBox 30" id="30"/>
          <p:cNvSpPr txBox="true"/>
          <p:nvPr/>
        </p:nvSpPr>
        <p:spPr>
          <a:xfrm rot="0">
            <a:off x="8483149" y="7149458"/>
            <a:ext cx="660851" cy="518039"/>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ea typeface="Poppins"/>
                <a:cs typeface="Poppins"/>
                <a:sym typeface="Poppins"/>
              </a:rPr>
              <a:t>10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72406" r="0" b="-64482"/>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solidFill>
              <a:srgbClr val="5B98BA"/>
            </a:soli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3367558" y="2590556"/>
            <a:ext cx="11552885" cy="5105887"/>
            <a:chOff x="0" y="0"/>
            <a:chExt cx="3042735" cy="1344760"/>
          </a:xfrm>
        </p:grpSpPr>
        <p:sp>
          <p:nvSpPr>
            <p:cNvPr name="Freeform 7" id="7"/>
            <p:cNvSpPr/>
            <p:nvPr/>
          </p:nvSpPr>
          <p:spPr>
            <a:xfrm flipH="false" flipV="false" rot="0">
              <a:off x="0" y="0"/>
              <a:ext cx="3042735" cy="1344760"/>
            </a:xfrm>
            <a:custGeom>
              <a:avLst/>
              <a:gdLst/>
              <a:ahLst/>
              <a:cxnLst/>
              <a:rect r="r" b="b" t="t" l="l"/>
              <a:pathLst>
                <a:path h="1344760" w="3042735">
                  <a:moveTo>
                    <a:pt x="0" y="0"/>
                  </a:moveTo>
                  <a:lnTo>
                    <a:pt x="3042735" y="0"/>
                  </a:lnTo>
                  <a:lnTo>
                    <a:pt x="3042735" y="1344760"/>
                  </a:lnTo>
                  <a:lnTo>
                    <a:pt x="0" y="1344760"/>
                  </a:lnTo>
                  <a:close/>
                </a:path>
              </a:pathLst>
            </a:custGeom>
            <a:solidFill>
              <a:srgbClr val="145DA0"/>
            </a:solidFill>
            <a:ln cap="sq">
              <a:noFill/>
              <a:prstDash val="solid"/>
              <a:miter/>
            </a:ln>
          </p:spPr>
        </p:sp>
        <p:sp>
          <p:nvSpPr>
            <p:cNvPr name="TextBox 8" id="8"/>
            <p:cNvSpPr txBox="true"/>
            <p:nvPr/>
          </p:nvSpPr>
          <p:spPr>
            <a:xfrm>
              <a:off x="0" y="-38100"/>
              <a:ext cx="3042735" cy="138286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6269838" y="2893968"/>
            <a:ext cx="5748323" cy="1003827"/>
          </a:xfrm>
          <a:prstGeom prst="rect">
            <a:avLst/>
          </a:prstGeom>
        </p:spPr>
        <p:txBody>
          <a:bodyPr anchor="t" rtlCol="false" tIns="0" lIns="0" bIns="0" rIns="0">
            <a:spAutoFit/>
          </a:bodyPr>
          <a:lstStyle/>
          <a:p>
            <a:pPr algn="ctr" marL="0" indent="0" lvl="0">
              <a:lnSpc>
                <a:spcPts val="8195"/>
              </a:lnSpc>
              <a:spcBef>
                <a:spcPct val="0"/>
              </a:spcBef>
            </a:pPr>
            <a:r>
              <a:rPr lang="en-US" b="true" sz="5854">
                <a:solidFill>
                  <a:srgbClr val="FDFDFD"/>
                </a:solidFill>
                <a:latin typeface="Montserrat Bold"/>
                <a:ea typeface="Montserrat Bold"/>
                <a:cs typeface="Montserrat Bold"/>
                <a:sym typeface="Montserrat Bold"/>
              </a:rPr>
              <a:t>Introduction</a:t>
            </a:r>
          </a:p>
        </p:txBody>
      </p:sp>
      <p:sp>
        <p:nvSpPr>
          <p:cNvPr name="TextBox 10" id="10"/>
          <p:cNvSpPr txBox="true"/>
          <p:nvPr/>
        </p:nvSpPr>
        <p:spPr>
          <a:xfrm rot="0">
            <a:off x="3896755" y="4061614"/>
            <a:ext cx="10494490" cy="3283397"/>
          </a:xfrm>
          <a:prstGeom prst="rect">
            <a:avLst/>
          </a:prstGeom>
        </p:spPr>
        <p:txBody>
          <a:bodyPr anchor="t" rtlCol="false" tIns="0" lIns="0" bIns="0" rIns="0">
            <a:spAutoFit/>
          </a:bodyPr>
          <a:lstStyle/>
          <a:p>
            <a:pPr algn="ctr">
              <a:lnSpc>
                <a:spcPts val="3288"/>
              </a:lnSpc>
              <a:spcBef>
                <a:spcPct val="0"/>
              </a:spcBef>
            </a:pPr>
            <a:r>
              <a:rPr lang="en-US" sz="2348" spc="-46">
                <a:solidFill>
                  <a:srgbClr val="FDFDFD"/>
                </a:solidFill>
                <a:latin typeface="Poppins"/>
                <a:ea typeface="Poppins"/>
                <a:cs typeface="Poppins"/>
                <a:sym typeface="Poppins"/>
              </a:rPr>
              <a:t>This project involves designing a functional and secure network for a legal tech company using Cisco Packet Tracer. The goal was to create a realistic office network setup that includes multiple departments, wired and wireless devices, internet connectivity, and proper IP addressing. Due to budget constraints, routers are used to manage both connectivity and network security through Access Control Lists (ACLs). The design ensures efficient communication, controlled access, and scalability while reflecting a real-world office environment.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39603"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0614313" y="1459818"/>
            <a:ext cx="6270276" cy="6270276"/>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5046" t="0" r="-25046" b="0"/>
              </a:stretch>
            </a:blipFill>
          </p:spPr>
        </p:sp>
      </p:grpSp>
      <p:sp>
        <p:nvSpPr>
          <p:cNvPr name="TextBox 11" id="11"/>
          <p:cNvSpPr txBox="true"/>
          <p:nvPr/>
        </p:nvSpPr>
        <p:spPr>
          <a:xfrm rot="0">
            <a:off x="2199542" y="4030169"/>
            <a:ext cx="8414772" cy="466627"/>
          </a:xfrm>
          <a:prstGeom prst="rect">
            <a:avLst/>
          </a:prstGeom>
        </p:spPr>
        <p:txBody>
          <a:bodyPr anchor="t" rtlCol="false" tIns="0" lIns="0" bIns="0" rIns="0">
            <a:spAutoFit/>
          </a:bodyPr>
          <a:lstStyle/>
          <a:p>
            <a:pPr algn="l" marL="0" indent="0" lvl="0">
              <a:lnSpc>
                <a:spcPts val="3683"/>
              </a:lnSpc>
              <a:spcBef>
                <a:spcPct val="0"/>
              </a:spcBef>
            </a:pPr>
            <a:r>
              <a:rPr lang="en-US" b="true" sz="2630" spc="-52">
                <a:solidFill>
                  <a:srgbClr val="145DA0"/>
                </a:solidFill>
                <a:latin typeface="Poppins Bold"/>
                <a:ea typeface="Poppins Bold"/>
                <a:cs typeface="Poppins Bold"/>
                <a:sym typeface="Poppins Bold"/>
              </a:rPr>
              <a:t>Employees : </a:t>
            </a:r>
            <a:r>
              <a:rPr lang="en-US" b="true" sz="2630" i="true" spc="-52">
                <a:solidFill>
                  <a:srgbClr val="051D40"/>
                </a:solidFill>
                <a:latin typeface="Poppins Bold Italics"/>
                <a:ea typeface="Poppins Bold Italics"/>
                <a:cs typeface="Poppins Bold Italics"/>
                <a:sym typeface="Poppins Bold Italics"/>
              </a:rPr>
              <a:t>Approximately 180</a:t>
            </a:r>
          </a:p>
        </p:txBody>
      </p:sp>
      <p:sp>
        <p:nvSpPr>
          <p:cNvPr name="TextBox 12" id="12"/>
          <p:cNvSpPr txBox="true"/>
          <p:nvPr/>
        </p:nvSpPr>
        <p:spPr>
          <a:xfrm rot="0">
            <a:off x="1509839" y="1889668"/>
            <a:ext cx="6283129" cy="827984"/>
          </a:xfrm>
          <a:prstGeom prst="rect">
            <a:avLst/>
          </a:prstGeom>
        </p:spPr>
        <p:txBody>
          <a:bodyPr anchor="t" rtlCol="false" tIns="0" lIns="0" bIns="0" rIns="0">
            <a:spAutoFit/>
          </a:bodyPr>
          <a:lstStyle/>
          <a:p>
            <a:pPr algn="l">
              <a:lnSpc>
                <a:spcPts val="6860"/>
              </a:lnSpc>
              <a:spcBef>
                <a:spcPct val="0"/>
              </a:spcBef>
            </a:pPr>
            <a:r>
              <a:rPr lang="en-US" sz="4900">
                <a:solidFill>
                  <a:srgbClr val="051D40"/>
                </a:solidFill>
                <a:latin typeface="Montserrat"/>
                <a:ea typeface="Montserrat"/>
                <a:cs typeface="Montserrat"/>
                <a:sym typeface="Montserrat"/>
              </a:rPr>
              <a:t>Company Overview</a:t>
            </a:r>
          </a:p>
        </p:txBody>
      </p:sp>
      <p:sp>
        <p:nvSpPr>
          <p:cNvPr name="Freeform 13" id="13"/>
          <p:cNvSpPr/>
          <p:nvPr/>
        </p:nvSpPr>
        <p:spPr>
          <a:xfrm flipH="false" flipV="false" rot="0">
            <a:off x="1661447" y="4015881"/>
            <a:ext cx="452715" cy="512266"/>
          </a:xfrm>
          <a:custGeom>
            <a:avLst/>
            <a:gdLst/>
            <a:ahLst/>
            <a:cxnLst/>
            <a:rect r="r" b="b" t="t" l="l"/>
            <a:pathLst>
              <a:path h="512266" w="452715">
                <a:moveTo>
                  <a:pt x="0" y="0"/>
                </a:moveTo>
                <a:lnTo>
                  <a:pt x="452715" y="0"/>
                </a:lnTo>
                <a:lnTo>
                  <a:pt x="452715" y="512267"/>
                </a:lnTo>
                <a:lnTo>
                  <a:pt x="0" y="5122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14" id="14"/>
          <p:cNvSpPr txBox="true"/>
          <p:nvPr/>
        </p:nvSpPr>
        <p:spPr>
          <a:xfrm rot="0">
            <a:off x="2199542" y="6618845"/>
            <a:ext cx="8414772" cy="879985"/>
          </a:xfrm>
          <a:prstGeom prst="rect">
            <a:avLst/>
          </a:prstGeom>
        </p:spPr>
        <p:txBody>
          <a:bodyPr anchor="t" rtlCol="false" tIns="0" lIns="0" bIns="0" rIns="0">
            <a:spAutoFit/>
          </a:bodyPr>
          <a:lstStyle/>
          <a:p>
            <a:pPr algn="l" marL="0" indent="0" lvl="0">
              <a:lnSpc>
                <a:spcPts val="3683"/>
              </a:lnSpc>
              <a:spcBef>
                <a:spcPct val="0"/>
              </a:spcBef>
            </a:pPr>
            <a:r>
              <a:rPr lang="en-US" b="true" sz="2630" spc="-52">
                <a:solidFill>
                  <a:srgbClr val="145DA0"/>
                </a:solidFill>
                <a:latin typeface="Poppins Bold"/>
                <a:ea typeface="Poppins Bold"/>
                <a:cs typeface="Poppins Bold"/>
                <a:sym typeface="Poppins Bold"/>
              </a:rPr>
              <a:t>Departments : </a:t>
            </a:r>
          </a:p>
          <a:p>
            <a:pPr algn="l" marL="0" indent="0" lvl="0">
              <a:lnSpc>
                <a:spcPts val="3263"/>
              </a:lnSpc>
              <a:spcBef>
                <a:spcPct val="0"/>
              </a:spcBef>
            </a:pPr>
            <a:r>
              <a:rPr lang="en-US" b="true" sz="2330" i="true" spc="-46" strike="noStrike" u="none">
                <a:solidFill>
                  <a:srgbClr val="051D40"/>
                </a:solidFill>
                <a:latin typeface="Poppins Bold Italics"/>
                <a:ea typeface="Poppins Bold Italics"/>
                <a:cs typeface="Poppins Bold Italics"/>
                <a:sym typeface="Poppins Bold Italics"/>
              </a:rPr>
              <a:t>Admin, HR, IT, Kitchen, Reception, Boardroom</a:t>
            </a:r>
          </a:p>
        </p:txBody>
      </p:sp>
      <p:sp>
        <p:nvSpPr>
          <p:cNvPr name="TextBox 15" id="15"/>
          <p:cNvSpPr txBox="true"/>
          <p:nvPr/>
        </p:nvSpPr>
        <p:spPr>
          <a:xfrm rot="0">
            <a:off x="2199542" y="7968767"/>
            <a:ext cx="8414772" cy="1289533"/>
          </a:xfrm>
          <a:prstGeom prst="rect">
            <a:avLst/>
          </a:prstGeom>
        </p:spPr>
        <p:txBody>
          <a:bodyPr anchor="t" rtlCol="false" tIns="0" lIns="0" bIns="0" rIns="0">
            <a:spAutoFit/>
          </a:bodyPr>
          <a:lstStyle/>
          <a:p>
            <a:pPr algn="l" marL="0" indent="0" lvl="0">
              <a:lnSpc>
                <a:spcPts val="3683"/>
              </a:lnSpc>
              <a:spcBef>
                <a:spcPct val="0"/>
              </a:spcBef>
            </a:pPr>
            <a:r>
              <a:rPr lang="en-US" b="true" sz="2630" spc="-52">
                <a:solidFill>
                  <a:srgbClr val="145DA0"/>
                </a:solidFill>
                <a:latin typeface="Poppins Bold"/>
                <a:ea typeface="Poppins Bold"/>
                <a:cs typeface="Poppins Bold"/>
                <a:sym typeface="Poppins Bold"/>
              </a:rPr>
              <a:t>Office Layout  : </a:t>
            </a:r>
          </a:p>
          <a:p>
            <a:pPr algn="l" marL="0" indent="0" lvl="0">
              <a:lnSpc>
                <a:spcPts val="3263"/>
              </a:lnSpc>
              <a:spcBef>
                <a:spcPct val="0"/>
              </a:spcBef>
            </a:pPr>
            <a:r>
              <a:rPr lang="en-US" b="true" sz="2330" i="true" spc="-46" strike="noStrike" u="none">
                <a:solidFill>
                  <a:srgbClr val="051D40"/>
                </a:solidFill>
                <a:latin typeface="Poppins Bold Italics"/>
                <a:ea typeface="Poppins Bold Italics"/>
                <a:cs typeface="Poppins Bold Italics"/>
                <a:sym typeface="Poppins Bold Italics"/>
              </a:rPr>
              <a:t>Open-plan setup for collaboration</a:t>
            </a:r>
          </a:p>
          <a:p>
            <a:pPr algn="l" marL="0" indent="0" lvl="0">
              <a:lnSpc>
                <a:spcPts val="3263"/>
              </a:lnSpc>
              <a:spcBef>
                <a:spcPct val="0"/>
              </a:spcBef>
            </a:pPr>
            <a:r>
              <a:rPr lang="en-US" b="true" sz="2330" i="true" spc="-46" strike="noStrike" u="none">
                <a:solidFill>
                  <a:srgbClr val="051D40"/>
                </a:solidFill>
                <a:latin typeface="Poppins Bold Italics"/>
                <a:ea typeface="Poppins Bold Italics"/>
                <a:cs typeface="Poppins Bold Italics"/>
                <a:sym typeface="Poppins Bold Italics"/>
              </a:rPr>
              <a:t>Dedicated spaces for key functions</a:t>
            </a:r>
          </a:p>
        </p:txBody>
      </p:sp>
      <p:sp>
        <p:nvSpPr>
          <p:cNvPr name="TextBox 16" id="16"/>
          <p:cNvSpPr txBox="true"/>
          <p:nvPr/>
        </p:nvSpPr>
        <p:spPr>
          <a:xfrm rot="0">
            <a:off x="2199542" y="4843569"/>
            <a:ext cx="8414772" cy="1289533"/>
          </a:xfrm>
          <a:prstGeom prst="rect">
            <a:avLst/>
          </a:prstGeom>
        </p:spPr>
        <p:txBody>
          <a:bodyPr anchor="t" rtlCol="false" tIns="0" lIns="0" bIns="0" rIns="0">
            <a:spAutoFit/>
          </a:bodyPr>
          <a:lstStyle/>
          <a:p>
            <a:pPr algn="l">
              <a:lnSpc>
                <a:spcPts val="3683"/>
              </a:lnSpc>
            </a:pPr>
            <a:r>
              <a:rPr lang="en-US" sz="2630" spc="-52" b="true">
                <a:solidFill>
                  <a:srgbClr val="145DA0"/>
                </a:solidFill>
                <a:latin typeface="Poppins Bold"/>
                <a:ea typeface="Poppins Bold"/>
                <a:cs typeface="Poppins Bold"/>
                <a:sym typeface="Poppins Bold"/>
              </a:rPr>
              <a:t>Devices : </a:t>
            </a:r>
            <a:r>
              <a:rPr lang="en-US" b="true" sz="2630" i="true" spc="-52">
                <a:solidFill>
                  <a:srgbClr val="051D40"/>
                </a:solidFill>
                <a:latin typeface="Poppins Bold Italics"/>
                <a:ea typeface="Poppins Bold Italics"/>
                <a:cs typeface="Poppins Bold Italics"/>
                <a:sym typeface="Poppins Bold Italics"/>
              </a:rPr>
              <a:t>Approximately 880</a:t>
            </a:r>
          </a:p>
          <a:p>
            <a:pPr algn="l">
              <a:lnSpc>
                <a:spcPts val="3263"/>
              </a:lnSpc>
            </a:pPr>
            <a:r>
              <a:rPr lang="en-US" sz="2330" spc="-46" b="true">
                <a:solidFill>
                  <a:srgbClr val="051D40"/>
                </a:solidFill>
                <a:latin typeface="Poppins Bold"/>
                <a:ea typeface="Poppins Bold"/>
                <a:cs typeface="Poppins Bold"/>
                <a:sym typeface="Poppins Bold"/>
              </a:rPr>
              <a:t>Wired :  </a:t>
            </a:r>
            <a:r>
              <a:rPr lang="en-US" b="true" sz="2330" i="true" spc="-46">
                <a:solidFill>
                  <a:srgbClr val="051D40"/>
                </a:solidFill>
                <a:latin typeface="Poppins Bold Italics"/>
                <a:ea typeface="Poppins Bold Italics"/>
                <a:cs typeface="Poppins Bold Italics"/>
                <a:sym typeface="Poppins Bold Italics"/>
              </a:rPr>
              <a:t>170</a:t>
            </a:r>
          </a:p>
          <a:p>
            <a:pPr algn="l" marL="0" indent="0" lvl="0">
              <a:lnSpc>
                <a:spcPts val="3263"/>
              </a:lnSpc>
              <a:spcBef>
                <a:spcPct val="0"/>
              </a:spcBef>
            </a:pPr>
            <a:r>
              <a:rPr lang="en-US" b="true" sz="2330" spc="-46">
                <a:solidFill>
                  <a:srgbClr val="051D40"/>
                </a:solidFill>
                <a:latin typeface="Poppins Bold"/>
                <a:ea typeface="Poppins Bold"/>
                <a:cs typeface="Poppins Bold"/>
                <a:sym typeface="Poppins Bold"/>
              </a:rPr>
              <a:t>Wireless : </a:t>
            </a:r>
            <a:r>
              <a:rPr lang="en-US" b="true" sz="2330" i="true" spc="-46">
                <a:solidFill>
                  <a:srgbClr val="051D40"/>
                </a:solidFill>
                <a:latin typeface="Poppins Bold Italics"/>
                <a:ea typeface="Poppins Bold Italics"/>
                <a:cs typeface="Poppins Bold Italics"/>
                <a:sym typeface="Poppins Bold Italics"/>
              </a:rPr>
              <a:t>Approximately 700</a:t>
            </a:r>
          </a:p>
        </p:txBody>
      </p:sp>
      <p:sp>
        <p:nvSpPr>
          <p:cNvPr name="Freeform 17" id="17"/>
          <p:cNvSpPr/>
          <p:nvPr/>
        </p:nvSpPr>
        <p:spPr>
          <a:xfrm flipH="false" flipV="false" rot="0">
            <a:off x="1544507" y="5311044"/>
            <a:ext cx="569655" cy="440188"/>
          </a:xfrm>
          <a:custGeom>
            <a:avLst/>
            <a:gdLst/>
            <a:ahLst/>
            <a:cxnLst/>
            <a:rect r="r" b="b" t="t" l="l"/>
            <a:pathLst>
              <a:path h="440188" w="569655">
                <a:moveTo>
                  <a:pt x="0" y="0"/>
                </a:moveTo>
                <a:lnTo>
                  <a:pt x="569655" y="0"/>
                </a:lnTo>
                <a:lnTo>
                  <a:pt x="569655" y="440188"/>
                </a:lnTo>
                <a:lnTo>
                  <a:pt x="0" y="4401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576826" y="6826927"/>
            <a:ext cx="537335" cy="530496"/>
          </a:xfrm>
          <a:custGeom>
            <a:avLst/>
            <a:gdLst/>
            <a:ahLst/>
            <a:cxnLst/>
            <a:rect r="r" b="b" t="t" l="l"/>
            <a:pathLst>
              <a:path h="530496" w="537335">
                <a:moveTo>
                  <a:pt x="0" y="0"/>
                </a:moveTo>
                <a:lnTo>
                  <a:pt x="537336" y="0"/>
                </a:lnTo>
                <a:lnTo>
                  <a:pt x="537336" y="530496"/>
                </a:lnTo>
                <a:lnTo>
                  <a:pt x="0" y="530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509839" y="8426364"/>
            <a:ext cx="638990" cy="479823"/>
          </a:xfrm>
          <a:custGeom>
            <a:avLst/>
            <a:gdLst/>
            <a:ahLst/>
            <a:cxnLst/>
            <a:rect r="r" b="b" t="t" l="l"/>
            <a:pathLst>
              <a:path h="479823" w="638990">
                <a:moveTo>
                  <a:pt x="0" y="0"/>
                </a:moveTo>
                <a:lnTo>
                  <a:pt x="638991" y="0"/>
                </a:lnTo>
                <a:lnTo>
                  <a:pt x="638991" y="479824"/>
                </a:lnTo>
                <a:lnTo>
                  <a:pt x="0" y="4798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1576826" y="2768204"/>
            <a:ext cx="8414772" cy="933407"/>
          </a:xfrm>
          <a:prstGeom prst="rect">
            <a:avLst/>
          </a:prstGeom>
        </p:spPr>
        <p:txBody>
          <a:bodyPr anchor="t" rtlCol="false" tIns="0" lIns="0" bIns="0" rIns="0">
            <a:spAutoFit/>
          </a:bodyPr>
          <a:lstStyle/>
          <a:p>
            <a:pPr algn="l" marL="0" indent="0" lvl="0">
              <a:lnSpc>
                <a:spcPts val="3683"/>
              </a:lnSpc>
              <a:spcBef>
                <a:spcPct val="0"/>
              </a:spcBef>
            </a:pPr>
            <a:r>
              <a:rPr lang="en-US" sz="2630" spc="-52">
                <a:solidFill>
                  <a:srgbClr val="000000"/>
                </a:solidFill>
                <a:latin typeface="Poppins"/>
                <a:ea typeface="Poppins"/>
                <a:cs typeface="Poppins"/>
                <a:sym typeface="Poppins"/>
              </a:rPr>
              <a:t>We based our network design on the following shared assum</a:t>
            </a:r>
            <a:r>
              <a:rPr lang="en-US" sz="2630" spc="-52">
                <a:solidFill>
                  <a:srgbClr val="000000"/>
                </a:solidFill>
                <a:latin typeface="Poppins"/>
                <a:ea typeface="Poppins"/>
                <a:cs typeface="Poppins"/>
                <a:sym typeface="Poppins"/>
              </a:rPr>
              <a:t>p</a:t>
            </a:r>
            <a:r>
              <a:rPr lang="en-US" sz="2630" spc="-52">
                <a:solidFill>
                  <a:srgbClr val="000000"/>
                </a:solidFill>
                <a:latin typeface="Poppins"/>
                <a:ea typeface="Poppins"/>
                <a:cs typeface="Poppins"/>
                <a:sym typeface="Poppins"/>
              </a:rPr>
              <a:t>tions to ensu</a:t>
            </a:r>
            <a:r>
              <a:rPr lang="en-US" sz="2630" spc="-52">
                <a:solidFill>
                  <a:srgbClr val="000000"/>
                </a:solidFill>
                <a:latin typeface="Poppins"/>
                <a:ea typeface="Poppins"/>
                <a:cs typeface="Poppins"/>
                <a:sym typeface="Poppins"/>
              </a:rPr>
              <a:t>r</a:t>
            </a:r>
            <a:r>
              <a:rPr lang="en-US" sz="2630" spc="-52">
                <a:solidFill>
                  <a:srgbClr val="000000"/>
                </a:solidFill>
                <a:latin typeface="Poppins"/>
                <a:ea typeface="Poppins"/>
                <a:cs typeface="Poppins"/>
                <a:sym typeface="Poppins"/>
              </a:rPr>
              <a:t>e c</a:t>
            </a:r>
            <a:r>
              <a:rPr lang="en-US" sz="2630" spc="-52">
                <a:solidFill>
                  <a:srgbClr val="000000"/>
                </a:solidFill>
                <a:latin typeface="Poppins"/>
                <a:ea typeface="Poppins"/>
                <a:cs typeface="Poppins"/>
                <a:sym typeface="Poppins"/>
              </a:rPr>
              <a:t>o</a:t>
            </a:r>
            <a:r>
              <a:rPr lang="en-US" sz="2630" spc="-52">
                <a:solidFill>
                  <a:srgbClr val="000000"/>
                </a:solidFill>
                <a:latin typeface="Poppins"/>
                <a:ea typeface="Poppins"/>
                <a:cs typeface="Poppins"/>
                <a:sym typeface="Poppins"/>
              </a:rPr>
              <a:t>ns</a:t>
            </a:r>
            <a:r>
              <a:rPr lang="en-US" sz="2630" spc="-52">
                <a:solidFill>
                  <a:srgbClr val="000000"/>
                </a:solidFill>
                <a:latin typeface="Poppins"/>
                <a:ea typeface="Poppins"/>
                <a:cs typeface="Poppins"/>
                <a:sym typeface="Poppins"/>
              </a:rPr>
              <a:t>i</a:t>
            </a:r>
            <a:r>
              <a:rPr lang="en-US" sz="2630" spc="-52">
                <a:solidFill>
                  <a:srgbClr val="000000"/>
                </a:solidFill>
                <a:latin typeface="Poppins"/>
                <a:ea typeface="Poppins"/>
                <a:cs typeface="Poppins"/>
                <a:sym typeface="Poppins"/>
              </a:rPr>
              <a:t>s</a:t>
            </a:r>
            <a:r>
              <a:rPr lang="en-US" sz="2630" spc="-52">
                <a:solidFill>
                  <a:srgbClr val="000000"/>
                </a:solidFill>
                <a:latin typeface="Poppins"/>
                <a:ea typeface="Poppins"/>
                <a:cs typeface="Poppins"/>
                <a:sym typeface="Poppins"/>
              </a:rPr>
              <a:t>te</a:t>
            </a:r>
            <a:r>
              <a:rPr lang="en-US" sz="2630" spc="-52">
                <a:solidFill>
                  <a:srgbClr val="000000"/>
                </a:solidFill>
                <a:latin typeface="Poppins"/>
                <a:ea typeface="Poppins"/>
                <a:cs typeface="Poppins"/>
                <a:sym typeface="Poppins"/>
              </a:rPr>
              <a:t>nc</a:t>
            </a:r>
            <a:r>
              <a:rPr lang="en-US" sz="2630" spc="-52">
                <a:solidFill>
                  <a:srgbClr val="000000"/>
                </a:solidFill>
                <a:latin typeface="Poppins"/>
                <a:ea typeface="Poppins"/>
                <a:cs typeface="Poppins"/>
                <a:sym typeface="Poppins"/>
              </a:rPr>
              <a: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76961" y="1861705"/>
            <a:ext cx="8365958" cy="819492"/>
          </a:xfrm>
          <a:prstGeom prst="rect">
            <a:avLst/>
          </a:prstGeom>
        </p:spPr>
        <p:txBody>
          <a:bodyPr anchor="t" rtlCol="false" tIns="0" lIns="0" bIns="0" rIns="0">
            <a:spAutoFit/>
          </a:bodyPr>
          <a:lstStyle/>
          <a:p>
            <a:pPr algn="l" marL="0" indent="0" lvl="0">
              <a:lnSpc>
                <a:spcPts val="6652"/>
              </a:lnSpc>
              <a:spcBef>
                <a:spcPct val="0"/>
              </a:spcBef>
            </a:pPr>
            <a:r>
              <a:rPr lang="en-US" b="true" sz="4751">
                <a:solidFill>
                  <a:srgbClr val="051D40"/>
                </a:solidFill>
                <a:latin typeface="Montserrat Bold"/>
                <a:ea typeface="Montserrat Bold"/>
                <a:cs typeface="Montserrat Bold"/>
                <a:sym typeface="Montserrat Bold"/>
              </a:rPr>
              <a:t>Network Requirements</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676961" y="2816364"/>
            <a:ext cx="10132454" cy="1209320"/>
          </a:xfrm>
          <a:prstGeom prst="rect">
            <a:avLst/>
          </a:prstGeom>
        </p:spPr>
        <p:txBody>
          <a:bodyPr anchor="t" rtlCol="false" tIns="0" lIns="0" bIns="0" rIns="0">
            <a:spAutoFit/>
          </a:bodyPr>
          <a:lstStyle/>
          <a:p>
            <a:pPr algn="l" marL="0" indent="0" lvl="0">
              <a:lnSpc>
                <a:spcPts val="3198"/>
              </a:lnSpc>
              <a:spcBef>
                <a:spcPct val="0"/>
              </a:spcBef>
            </a:pPr>
            <a:r>
              <a:rPr lang="en-US" sz="2284" spc="-45">
                <a:solidFill>
                  <a:srgbClr val="051D40"/>
                </a:solidFill>
                <a:latin typeface="Poppins"/>
                <a:ea typeface="Poppins"/>
                <a:cs typeface="Poppins"/>
                <a:sym typeface="Poppins"/>
              </a:rPr>
              <a:t>Here we</a:t>
            </a:r>
            <a:r>
              <a:rPr lang="en-US" sz="2284" spc="-45" strike="noStrike" u="none">
                <a:solidFill>
                  <a:srgbClr val="051D40"/>
                </a:solidFill>
                <a:latin typeface="Poppins"/>
                <a:ea typeface="Poppins"/>
                <a:cs typeface="Poppins"/>
                <a:sym typeface="Poppins"/>
              </a:rPr>
              <a:t> highlight the key network requirements based on the company's setup and goals, ensuring the design supports efficiency, security, and scalability</a:t>
            </a:r>
          </a:p>
        </p:txBody>
      </p:sp>
      <p:grpSp>
        <p:nvGrpSpPr>
          <p:cNvPr name="Group 10" id="10"/>
          <p:cNvGrpSpPr>
            <a:grpSpLocks noChangeAspect="true"/>
          </p:cNvGrpSpPr>
          <p:nvPr/>
        </p:nvGrpSpPr>
        <p:grpSpPr>
          <a:xfrm rot="0">
            <a:off x="9966307" y="300249"/>
            <a:ext cx="8027935" cy="9598729"/>
            <a:chOff x="0" y="0"/>
            <a:chExt cx="8603361" cy="10286746"/>
          </a:xfrm>
        </p:grpSpPr>
        <p:sp>
          <p:nvSpPr>
            <p:cNvPr name="Freeform 11" id="11"/>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28002" t="0" r="-51461" b="0"/>
              </a:stretch>
            </a:blipFill>
          </p:spPr>
        </p:sp>
      </p:grpSp>
      <p:grpSp>
        <p:nvGrpSpPr>
          <p:cNvPr name="Group 12" id="12"/>
          <p:cNvGrpSpPr/>
          <p:nvPr/>
        </p:nvGrpSpPr>
        <p:grpSpPr>
          <a:xfrm rot="0">
            <a:off x="14700679" y="7074186"/>
            <a:ext cx="5946973" cy="59469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676961" y="4717598"/>
            <a:ext cx="9338030" cy="4155425"/>
            <a:chOff x="0" y="0"/>
            <a:chExt cx="2769957" cy="1232631"/>
          </a:xfrm>
        </p:grpSpPr>
        <p:sp>
          <p:nvSpPr>
            <p:cNvPr name="Freeform 16" id="16"/>
            <p:cNvSpPr/>
            <p:nvPr/>
          </p:nvSpPr>
          <p:spPr>
            <a:xfrm flipH="false" flipV="false" rot="0">
              <a:off x="0" y="0"/>
              <a:ext cx="2769957" cy="1232631"/>
            </a:xfrm>
            <a:custGeom>
              <a:avLst/>
              <a:gdLst/>
              <a:ahLst/>
              <a:cxnLst/>
              <a:rect r="r" b="b" t="t" l="l"/>
              <a:pathLst>
                <a:path h="1232631" w="2769957">
                  <a:moveTo>
                    <a:pt x="11607" y="0"/>
                  </a:moveTo>
                  <a:lnTo>
                    <a:pt x="2758350" y="0"/>
                  </a:lnTo>
                  <a:cubicBezTo>
                    <a:pt x="2761428" y="0"/>
                    <a:pt x="2764380" y="1223"/>
                    <a:pt x="2766557" y="3400"/>
                  </a:cubicBezTo>
                  <a:cubicBezTo>
                    <a:pt x="2768734" y="5576"/>
                    <a:pt x="2769957" y="8529"/>
                    <a:pt x="2769957" y="11607"/>
                  </a:cubicBezTo>
                  <a:lnTo>
                    <a:pt x="2769957" y="1221024"/>
                  </a:lnTo>
                  <a:cubicBezTo>
                    <a:pt x="2769957" y="1224103"/>
                    <a:pt x="2768734" y="1227055"/>
                    <a:pt x="2766557" y="1229232"/>
                  </a:cubicBezTo>
                  <a:cubicBezTo>
                    <a:pt x="2764380" y="1231409"/>
                    <a:pt x="2761428" y="1232631"/>
                    <a:pt x="2758350" y="1232631"/>
                  </a:cubicBezTo>
                  <a:lnTo>
                    <a:pt x="11607" y="1232631"/>
                  </a:lnTo>
                  <a:cubicBezTo>
                    <a:pt x="8529" y="1232631"/>
                    <a:pt x="5576" y="1231409"/>
                    <a:pt x="3400" y="1229232"/>
                  </a:cubicBezTo>
                  <a:cubicBezTo>
                    <a:pt x="1223" y="1227055"/>
                    <a:pt x="0" y="1224103"/>
                    <a:pt x="0" y="1221024"/>
                  </a:cubicBezTo>
                  <a:lnTo>
                    <a:pt x="0" y="11607"/>
                  </a:lnTo>
                  <a:cubicBezTo>
                    <a:pt x="0" y="8529"/>
                    <a:pt x="1223" y="5576"/>
                    <a:pt x="3400" y="3400"/>
                  </a:cubicBezTo>
                  <a:cubicBezTo>
                    <a:pt x="5576" y="1223"/>
                    <a:pt x="8529" y="0"/>
                    <a:pt x="11607" y="0"/>
                  </a:cubicBezTo>
                  <a:close/>
                </a:path>
              </a:pathLst>
            </a:custGeom>
            <a:solidFill>
              <a:srgbClr val="00569E"/>
            </a:solidFill>
          </p:spPr>
        </p:sp>
        <p:sp>
          <p:nvSpPr>
            <p:cNvPr name="TextBox 17" id="17"/>
            <p:cNvSpPr txBox="true"/>
            <p:nvPr/>
          </p:nvSpPr>
          <p:spPr>
            <a:xfrm>
              <a:off x="0" y="-38100"/>
              <a:ext cx="2769957" cy="1270731"/>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4047893" y="4377994"/>
            <a:ext cx="4768689" cy="709778"/>
            <a:chOff x="0" y="0"/>
            <a:chExt cx="1683574" cy="250585"/>
          </a:xfrm>
        </p:grpSpPr>
        <p:sp>
          <p:nvSpPr>
            <p:cNvPr name="Freeform 19" id="19"/>
            <p:cNvSpPr/>
            <p:nvPr/>
          </p:nvSpPr>
          <p:spPr>
            <a:xfrm flipH="false" flipV="false" rot="0">
              <a:off x="0" y="0"/>
              <a:ext cx="1683574" cy="250585"/>
            </a:xfrm>
            <a:custGeom>
              <a:avLst/>
              <a:gdLst/>
              <a:ahLst/>
              <a:cxnLst/>
              <a:rect r="r" b="b" t="t" l="l"/>
              <a:pathLst>
                <a:path h="250585" w="1683574">
                  <a:moveTo>
                    <a:pt x="74681" y="0"/>
                  </a:moveTo>
                  <a:lnTo>
                    <a:pt x="1608894" y="0"/>
                  </a:lnTo>
                  <a:cubicBezTo>
                    <a:pt x="1628700" y="0"/>
                    <a:pt x="1647695" y="7868"/>
                    <a:pt x="1661701" y="21873"/>
                  </a:cubicBezTo>
                  <a:cubicBezTo>
                    <a:pt x="1675706" y="35879"/>
                    <a:pt x="1683574" y="54874"/>
                    <a:pt x="1683574" y="74681"/>
                  </a:cubicBezTo>
                  <a:lnTo>
                    <a:pt x="1683574" y="175905"/>
                  </a:lnTo>
                  <a:cubicBezTo>
                    <a:pt x="1683574" y="195711"/>
                    <a:pt x="1675706" y="214707"/>
                    <a:pt x="1661701" y="228712"/>
                  </a:cubicBezTo>
                  <a:cubicBezTo>
                    <a:pt x="1647695" y="242717"/>
                    <a:pt x="1628700" y="250585"/>
                    <a:pt x="1608894" y="250585"/>
                  </a:cubicBezTo>
                  <a:lnTo>
                    <a:pt x="74681" y="250585"/>
                  </a:lnTo>
                  <a:cubicBezTo>
                    <a:pt x="54874" y="250585"/>
                    <a:pt x="35879" y="242717"/>
                    <a:pt x="21873" y="228712"/>
                  </a:cubicBezTo>
                  <a:cubicBezTo>
                    <a:pt x="7868" y="214707"/>
                    <a:pt x="0" y="195711"/>
                    <a:pt x="0" y="175905"/>
                  </a:cubicBezTo>
                  <a:lnTo>
                    <a:pt x="0" y="74681"/>
                  </a:lnTo>
                  <a:cubicBezTo>
                    <a:pt x="0" y="54874"/>
                    <a:pt x="7868" y="35879"/>
                    <a:pt x="21873" y="21873"/>
                  </a:cubicBezTo>
                  <a:cubicBezTo>
                    <a:pt x="35879" y="7868"/>
                    <a:pt x="54874" y="0"/>
                    <a:pt x="74681" y="0"/>
                  </a:cubicBez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rnd">
              <a:noFill/>
              <a:prstDash val="solid"/>
              <a:round/>
            </a:ln>
          </p:spPr>
        </p:sp>
        <p:sp>
          <p:nvSpPr>
            <p:cNvPr name="TextBox 20" id="20"/>
            <p:cNvSpPr txBox="true"/>
            <p:nvPr/>
          </p:nvSpPr>
          <p:spPr>
            <a:xfrm>
              <a:off x="0" y="-66675"/>
              <a:ext cx="1683574"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E9E9E9"/>
                  </a:solidFill>
                  <a:latin typeface="Poppins Bold"/>
                  <a:ea typeface="Poppins Bold"/>
                  <a:cs typeface="Poppins Bold"/>
                  <a:sym typeface="Poppins Bold"/>
                </a:rPr>
                <a:t>Requirements include:</a:t>
              </a:r>
            </a:p>
          </p:txBody>
        </p:sp>
      </p:grpSp>
      <p:sp>
        <p:nvSpPr>
          <p:cNvPr name="TextBox 21" id="21"/>
          <p:cNvSpPr txBox="true"/>
          <p:nvPr/>
        </p:nvSpPr>
        <p:spPr>
          <a:xfrm rot="0">
            <a:off x="2036670" y="5330655"/>
            <a:ext cx="6585277" cy="2786763"/>
          </a:xfrm>
          <a:prstGeom prst="rect">
            <a:avLst/>
          </a:prstGeom>
        </p:spPr>
        <p:txBody>
          <a:bodyPr anchor="t" rtlCol="false" tIns="0" lIns="0" bIns="0" rIns="0">
            <a:spAutoFit/>
          </a:bodyPr>
          <a:lstStyle/>
          <a:p>
            <a:pPr algn="l" marL="484798" indent="-242399" lvl="1">
              <a:lnSpc>
                <a:spcPts val="3143"/>
              </a:lnSpc>
              <a:buFont typeface="Arial"/>
              <a:buChar char="•"/>
            </a:pPr>
            <a:r>
              <a:rPr lang="en-US" sz="2245" spc="-44">
                <a:solidFill>
                  <a:srgbClr val="FDFDFD"/>
                </a:solidFill>
                <a:latin typeface="Poppins"/>
                <a:ea typeface="Poppins"/>
                <a:cs typeface="Poppins"/>
                <a:sym typeface="Poppins"/>
              </a:rPr>
              <a:t>H</a:t>
            </a:r>
            <a:r>
              <a:rPr lang="en-US" sz="2245" spc="-44" strike="noStrike" u="none">
                <a:solidFill>
                  <a:srgbClr val="FDFDFD"/>
                </a:solidFill>
                <a:latin typeface="Poppins"/>
                <a:ea typeface="Poppins"/>
                <a:cs typeface="Poppins"/>
                <a:sym typeface="Poppins"/>
              </a:rPr>
              <a:t>igh-speed internet connectivity for all users</a:t>
            </a:r>
          </a:p>
          <a:p>
            <a:pPr algn="l" marL="484798" indent="-242399" lvl="1">
              <a:lnSpc>
                <a:spcPts val="3143"/>
              </a:lnSpc>
              <a:buFont typeface="Arial"/>
              <a:buChar char="•"/>
            </a:pPr>
            <a:r>
              <a:rPr lang="en-US" sz="2245" spc="-44" strike="noStrike" u="none">
                <a:solidFill>
                  <a:srgbClr val="FDFDFD"/>
                </a:solidFill>
                <a:latin typeface="Poppins"/>
                <a:ea typeface="Poppins"/>
                <a:cs typeface="Poppins"/>
                <a:sym typeface="Poppins"/>
              </a:rPr>
              <a:t>Secure access control (wired priority)</a:t>
            </a:r>
          </a:p>
          <a:p>
            <a:pPr algn="l" marL="484798" indent="-242399" lvl="1">
              <a:lnSpc>
                <a:spcPts val="3143"/>
              </a:lnSpc>
              <a:buFont typeface="Arial"/>
              <a:buChar char="•"/>
            </a:pPr>
            <a:r>
              <a:rPr lang="en-US" sz="2245" spc="-44" strike="noStrike" u="none">
                <a:solidFill>
                  <a:srgbClr val="FDFDFD"/>
                </a:solidFill>
                <a:latin typeface="Poppins"/>
                <a:ea typeface="Poppins"/>
                <a:cs typeface="Poppins"/>
                <a:sym typeface="Poppins"/>
              </a:rPr>
              <a:t>Wireless access for mobile and guest devices</a:t>
            </a:r>
          </a:p>
          <a:p>
            <a:pPr algn="l" marL="484798" indent="-242399" lvl="1">
              <a:lnSpc>
                <a:spcPts val="3143"/>
              </a:lnSpc>
              <a:buFont typeface="Arial"/>
              <a:buChar char="•"/>
            </a:pPr>
            <a:r>
              <a:rPr lang="en-US" sz="2245" spc="-44" strike="noStrike" u="none">
                <a:solidFill>
                  <a:srgbClr val="FDFDFD"/>
                </a:solidFill>
                <a:latin typeface="Poppins"/>
                <a:ea typeface="Poppins"/>
                <a:cs typeface="Poppins"/>
                <a:sym typeface="Poppins"/>
              </a:rPr>
              <a:t>Scalability for future expansion</a:t>
            </a:r>
          </a:p>
          <a:p>
            <a:pPr algn="l" marL="484798" indent="-242399" lvl="1">
              <a:lnSpc>
                <a:spcPts val="3143"/>
              </a:lnSpc>
              <a:buFont typeface="Arial"/>
              <a:buChar char="•"/>
            </a:pPr>
            <a:r>
              <a:rPr lang="en-US" sz="2245" spc="-44" strike="noStrike" u="none">
                <a:solidFill>
                  <a:srgbClr val="FDFDFD"/>
                </a:solidFill>
                <a:latin typeface="Poppins"/>
                <a:ea typeface="Poppins"/>
                <a:cs typeface="Poppins"/>
                <a:sym typeface="Poppins"/>
              </a:rPr>
              <a:t>Support for printing and conferencing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5974968" y="1517897"/>
            <a:ext cx="11284332" cy="8002683"/>
          </a:xfrm>
          <a:custGeom>
            <a:avLst/>
            <a:gdLst/>
            <a:ahLst/>
            <a:cxnLst/>
            <a:rect r="r" b="b" t="t" l="l"/>
            <a:pathLst>
              <a:path h="8002683" w="11284332">
                <a:moveTo>
                  <a:pt x="0" y="0"/>
                </a:moveTo>
                <a:lnTo>
                  <a:pt x="11284332" y="0"/>
                </a:lnTo>
                <a:lnTo>
                  <a:pt x="11284332" y="8002683"/>
                </a:lnTo>
                <a:lnTo>
                  <a:pt x="0" y="8002683"/>
                </a:lnTo>
                <a:lnTo>
                  <a:pt x="0" y="0"/>
                </a:lnTo>
                <a:close/>
              </a:path>
            </a:pathLst>
          </a:custGeom>
          <a:blipFill>
            <a:blip r:embed="rId2"/>
            <a:stretch>
              <a:fillRect l="-2603" t="0" r="-2603" b="0"/>
            </a:stretch>
          </a:blipFill>
        </p:spPr>
      </p:sp>
      <p:sp>
        <p:nvSpPr>
          <p:cNvPr name="TextBox 6" id="6"/>
          <p:cNvSpPr txBox="true"/>
          <p:nvPr/>
        </p:nvSpPr>
        <p:spPr>
          <a:xfrm rot="0">
            <a:off x="5201579" y="600076"/>
            <a:ext cx="7884841" cy="771577"/>
          </a:xfrm>
          <a:prstGeom prst="rect">
            <a:avLst/>
          </a:prstGeom>
        </p:spPr>
        <p:txBody>
          <a:bodyPr anchor="t" rtlCol="false" tIns="0" lIns="0" bIns="0" rIns="0">
            <a:spAutoFit/>
          </a:bodyPr>
          <a:lstStyle/>
          <a:p>
            <a:pPr algn="ctr" marL="0" indent="0" lvl="0">
              <a:lnSpc>
                <a:spcPts val="6300"/>
              </a:lnSpc>
              <a:spcBef>
                <a:spcPct val="0"/>
              </a:spcBef>
            </a:pPr>
            <a:r>
              <a:rPr lang="en-US" b="true" sz="4500">
                <a:solidFill>
                  <a:srgbClr val="051D40"/>
                </a:solidFill>
                <a:latin typeface="Montserrat Bold"/>
                <a:ea typeface="Montserrat Bold"/>
                <a:cs typeface="Montserrat Bold"/>
                <a:sym typeface="Montserrat Bold"/>
              </a:rPr>
              <a:t>Physical Design Overview</a:t>
            </a:r>
          </a:p>
        </p:txBody>
      </p:sp>
      <p:sp>
        <p:nvSpPr>
          <p:cNvPr name="TextBox 7" id="7"/>
          <p:cNvSpPr txBox="true"/>
          <p:nvPr/>
        </p:nvSpPr>
        <p:spPr>
          <a:xfrm rot="0">
            <a:off x="757959" y="2918427"/>
            <a:ext cx="5034683" cy="5844432"/>
          </a:xfrm>
          <a:prstGeom prst="rect">
            <a:avLst/>
          </a:prstGeom>
        </p:spPr>
        <p:txBody>
          <a:bodyPr anchor="t" rtlCol="false" tIns="0" lIns="0" bIns="0" rIns="0">
            <a:spAutoFit/>
          </a:bodyPr>
          <a:lstStyle/>
          <a:p>
            <a:pPr algn="l" marL="594522" indent="-297261" lvl="1">
              <a:lnSpc>
                <a:spcPts val="3855"/>
              </a:lnSpc>
              <a:buFont typeface="Arial"/>
              <a:buChar char="•"/>
            </a:pPr>
            <a:r>
              <a:rPr lang="en-US" sz="2753" spc="-55">
                <a:solidFill>
                  <a:srgbClr val="051D40"/>
                </a:solidFill>
                <a:latin typeface="Poppins"/>
                <a:ea typeface="Poppins"/>
                <a:cs typeface="Poppins"/>
                <a:sym typeface="Poppins"/>
              </a:rPr>
              <a:t>Open-plan layout with designated areas (reception, kitchen, boardroom).</a:t>
            </a:r>
          </a:p>
          <a:p>
            <a:pPr algn="l" marL="594522" indent="-297261" lvl="1">
              <a:lnSpc>
                <a:spcPts val="3855"/>
              </a:lnSpc>
              <a:buFont typeface="Arial"/>
              <a:buChar char="•"/>
            </a:pPr>
            <a:r>
              <a:rPr lang="en-US" sz="2753" spc="-55">
                <a:solidFill>
                  <a:srgbClr val="051D40"/>
                </a:solidFill>
                <a:latin typeface="Poppins"/>
                <a:ea typeface="Poppins"/>
                <a:cs typeface="Poppins"/>
                <a:sym typeface="Poppins"/>
              </a:rPr>
              <a:t>Core devices: routers, switches, access points, printers.</a:t>
            </a:r>
          </a:p>
          <a:p>
            <a:pPr algn="l" marL="594522" indent="-297261" lvl="1">
              <a:lnSpc>
                <a:spcPts val="3855"/>
              </a:lnSpc>
              <a:buFont typeface="Arial"/>
              <a:buChar char="•"/>
            </a:pPr>
            <a:r>
              <a:rPr lang="en-US" sz="2753" spc="-55">
                <a:solidFill>
                  <a:srgbClr val="051D40"/>
                </a:solidFill>
                <a:latin typeface="Poppins"/>
                <a:ea typeface="Poppins"/>
                <a:cs typeface="Poppins"/>
                <a:sym typeface="Poppins"/>
              </a:rPr>
              <a:t>UTP cabling for wired connectivity.</a:t>
            </a:r>
          </a:p>
          <a:p>
            <a:pPr algn="l" marL="594522" indent="-297261" lvl="1">
              <a:lnSpc>
                <a:spcPts val="3855"/>
              </a:lnSpc>
              <a:buFont typeface="Arial"/>
              <a:buChar char="•"/>
            </a:pPr>
            <a:r>
              <a:rPr lang="en-US" sz="2753" spc="-55">
                <a:solidFill>
                  <a:srgbClr val="051D40"/>
                </a:solidFill>
                <a:latin typeface="Poppins"/>
                <a:ea typeface="Poppins"/>
                <a:cs typeface="Poppins"/>
                <a:sym typeface="Poppins"/>
              </a:rPr>
              <a:t>Centralized internet gateway with DHCP &amp; DNS configured.</a:t>
            </a:r>
          </a:p>
        </p:txBody>
      </p:sp>
      <p:sp>
        <p:nvSpPr>
          <p:cNvPr name="TextBox 8" id="8"/>
          <p:cNvSpPr txBox="true"/>
          <p:nvPr/>
        </p:nvSpPr>
        <p:spPr>
          <a:xfrm rot="0">
            <a:off x="757959" y="1432172"/>
            <a:ext cx="5034683" cy="1472944"/>
          </a:xfrm>
          <a:prstGeom prst="rect">
            <a:avLst/>
          </a:prstGeom>
        </p:spPr>
        <p:txBody>
          <a:bodyPr anchor="t" rtlCol="false" tIns="0" lIns="0" bIns="0" rIns="0">
            <a:spAutoFit/>
          </a:bodyPr>
          <a:lstStyle/>
          <a:p>
            <a:pPr algn="l">
              <a:lnSpc>
                <a:spcPts val="3855"/>
              </a:lnSpc>
              <a:spcBef>
                <a:spcPct val="0"/>
              </a:spcBef>
            </a:pPr>
            <a:r>
              <a:rPr lang="en-US" b="true" sz="2753" spc="-55">
                <a:solidFill>
                  <a:srgbClr val="051D40"/>
                </a:solidFill>
                <a:latin typeface="Poppins Bold"/>
                <a:ea typeface="Poppins Bold"/>
                <a:cs typeface="Poppins Bold"/>
                <a:sym typeface="Poppins Bold"/>
              </a:rPr>
              <a:t>Presentation of a high-level view of the physical layout used in our design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5974968" y="1517897"/>
            <a:ext cx="11284332" cy="8002683"/>
          </a:xfrm>
          <a:custGeom>
            <a:avLst/>
            <a:gdLst/>
            <a:ahLst/>
            <a:cxnLst/>
            <a:rect r="r" b="b" t="t" l="l"/>
            <a:pathLst>
              <a:path h="8002683" w="11284332">
                <a:moveTo>
                  <a:pt x="0" y="0"/>
                </a:moveTo>
                <a:lnTo>
                  <a:pt x="11284332" y="0"/>
                </a:lnTo>
                <a:lnTo>
                  <a:pt x="11284332" y="8002683"/>
                </a:lnTo>
                <a:lnTo>
                  <a:pt x="0" y="8002683"/>
                </a:lnTo>
                <a:lnTo>
                  <a:pt x="0" y="0"/>
                </a:lnTo>
                <a:close/>
              </a:path>
            </a:pathLst>
          </a:custGeom>
          <a:blipFill>
            <a:blip r:embed="rId2"/>
            <a:stretch>
              <a:fillRect l="-2603" t="0" r="-2603" b="0"/>
            </a:stretch>
          </a:blipFill>
        </p:spPr>
      </p:sp>
      <p:grpSp>
        <p:nvGrpSpPr>
          <p:cNvPr name="Group 6" id="6"/>
          <p:cNvGrpSpPr/>
          <p:nvPr/>
        </p:nvGrpSpPr>
        <p:grpSpPr>
          <a:xfrm rot="0">
            <a:off x="1028700" y="1371599"/>
            <a:ext cx="579867" cy="5798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7A2A7"/>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5201579" y="600076"/>
            <a:ext cx="7884841" cy="771577"/>
          </a:xfrm>
          <a:prstGeom prst="rect">
            <a:avLst/>
          </a:prstGeom>
        </p:spPr>
        <p:txBody>
          <a:bodyPr anchor="t" rtlCol="false" tIns="0" lIns="0" bIns="0" rIns="0">
            <a:spAutoFit/>
          </a:bodyPr>
          <a:lstStyle/>
          <a:p>
            <a:pPr algn="ctr" marL="0" indent="0" lvl="0">
              <a:lnSpc>
                <a:spcPts val="6300"/>
              </a:lnSpc>
              <a:spcBef>
                <a:spcPct val="0"/>
              </a:spcBef>
            </a:pPr>
            <a:r>
              <a:rPr lang="en-US" b="true" sz="4500">
                <a:solidFill>
                  <a:srgbClr val="051D40"/>
                </a:solidFill>
                <a:latin typeface="Montserrat Bold"/>
                <a:ea typeface="Montserrat Bold"/>
                <a:cs typeface="Montserrat Bold"/>
                <a:sym typeface="Montserrat Bold"/>
              </a:rPr>
              <a:t>Physical Design Overview</a:t>
            </a:r>
          </a:p>
        </p:txBody>
      </p:sp>
      <p:grpSp>
        <p:nvGrpSpPr>
          <p:cNvPr name="Group 10" id="10"/>
          <p:cNvGrpSpPr/>
          <p:nvPr/>
        </p:nvGrpSpPr>
        <p:grpSpPr>
          <a:xfrm rot="0">
            <a:off x="1028700" y="2456551"/>
            <a:ext cx="579867" cy="57986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45402"/>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28700" y="3541243"/>
            <a:ext cx="579867" cy="57986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300C7"/>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28700" y="4625935"/>
            <a:ext cx="579867" cy="57986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5BFF"/>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028700" y="5710627"/>
            <a:ext cx="579867" cy="57986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ABFE"/>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028700" y="6795319"/>
            <a:ext cx="579867" cy="57986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70001"/>
            </a:soli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028700" y="7880011"/>
            <a:ext cx="579867" cy="57986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EF07"/>
            </a:soli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028700" y="8968367"/>
            <a:ext cx="579867" cy="57986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8A906"/>
            </a:soli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1777937" y="1367919"/>
            <a:ext cx="7366063" cy="501502"/>
          </a:xfrm>
          <a:prstGeom prst="rect">
            <a:avLst/>
          </a:prstGeom>
        </p:spPr>
        <p:txBody>
          <a:bodyPr anchor="t" rtlCol="false" tIns="0" lIns="0" bIns="0" rIns="0">
            <a:spAutoFit/>
          </a:bodyPr>
          <a:lstStyle/>
          <a:p>
            <a:pPr algn="l">
              <a:lnSpc>
                <a:spcPts val="3855"/>
              </a:lnSpc>
              <a:spcBef>
                <a:spcPct val="0"/>
              </a:spcBef>
            </a:pPr>
            <a:r>
              <a:rPr lang="en-US" sz="2753" spc="-55">
                <a:solidFill>
                  <a:srgbClr val="051D40"/>
                </a:solidFill>
                <a:latin typeface="Poppins"/>
                <a:ea typeface="Poppins"/>
                <a:cs typeface="Poppins"/>
                <a:sym typeface="Poppins"/>
              </a:rPr>
              <a:t>Offices</a:t>
            </a:r>
          </a:p>
        </p:txBody>
      </p:sp>
      <p:sp>
        <p:nvSpPr>
          <p:cNvPr name="TextBox 32" id="32"/>
          <p:cNvSpPr txBox="true"/>
          <p:nvPr/>
        </p:nvSpPr>
        <p:spPr>
          <a:xfrm rot="0">
            <a:off x="1777937" y="8964686"/>
            <a:ext cx="7366063" cy="501502"/>
          </a:xfrm>
          <a:prstGeom prst="rect">
            <a:avLst/>
          </a:prstGeom>
        </p:spPr>
        <p:txBody>
          <a:bodyPr anchor="t" rtlCol="false" tIns="0" lIns="0" bIns="0" rIns="0">
            <a:spAutoFit/>
          </a:bodyPr>
          <a:lstStyle/>
          <a:p>
            <a:pPr algn="l">
              <a:lnSpc>
                <a:spcPts val="3855"/>
              </a:lnSpc>
              <a:spcBef>
                <a:spcPct val="0"/>
              </a:spcBef>
            </a:pPr>
            <a:r>
              <a:rPr lang="en-US" sz="2753" spc="-55">
                <a:solidFill>
                  <a:srgbClr val="051D40"/>
                </a:solidFill>
                <a:latin typeface="Poppins"/>
                <a:ea typeface="Poppins"/>
                <a:cs typeface="Poppins"/>
                <a:sym typeface="Poppins"/>
              </a:rPr>
              <a:t>Open Floor</a:t>
            </a:r>
          </a:p>
        </p:txBody>
      </p:sp>
      <p:sp>
        <p:nvSpPr>
          <p:cNvPr name="TextBox 33" id="33"/>
          <p:cNvSpPr txBox="true"/>
          <p:nvPr/>
        </p:nvSpPr>
        <p:spPr>
          <a:xfrm rot="0">
            <a:off x="1777937" y="2452871"/>
            <a:ext cx="7366063" cy="501502"/>
          </a:xfrm>
          <a:prstGeom prst="rect">
            <a:avLst/>
          </a:prstGeom>
        </p:spPr>
        <p:txBody>
          <a:bodyPr anchor="t" rtlCol="false" tIns="0" lIns="0" bIns="0" rIns="0">
            <a:spAutoFit/>
          </a:bodyPr>
          <a:lstStyle/>
          <a:p>
            <a:pPr algn="l">
              <a:lnSpc>
                <a:spcPts val="3855"/>
              </a:lnSpc>
              <a:spcBef>
                <a:spcPct val="0"/>
              </a:spcBef>
            </a:pPr>
            <a:r>
              <a:rPr lang="en-US" sz="2753" spc="-55">
                <a:solidFill>
                  <a:srgbClr val="051D40"/>
                </a:solidFill>
                <a:latin typeface="Poppins"/>
                <a:ea typeface="Poppins"/>
                <a:cs typeface="Poppins"/>
                <a:sym typeface="Poppins"/>
              </a:rPr>
              <a:t>Technician’s Office</a:t>
            </a:r>
          </a:p>
        </p:txBody>
      </p:sp>
      <p:sp>
        <p:nvSpPr>
          <p:cNvPr name="TextBox 34" id="34"/>
          <p:cNvSpPr txBox="true"/>
          <p:nvPr/>
        </p:nvSpPr>
        <p:spPr>
          <a:xfrm rot="0">
            <a:off x="1777937" y="7876331"/>
            <a:ext cx="7366063" cy="501502"/>
          </a:xfrm>
          <a:prstGeom prst="rect">
            <a:avLst/>
          </a:prstGeom>
        </p:spPr>
        <p:txBody>
          <a:bodyPr anchor="t" rtlCol="false" tIns="0" lIns="0" bIns="0" rIns="0">
            <a:spAutoFit/>
          </a:bodyPr>
          <a:lstStyle/>
          <a:p>
            <a:pPr algn="l">
              <a:lnSpc>
                <a:spcPts val="3855"/>
              </a:lnSpc>
              <a:spcBef>
                <a:spcPct val="0"/>
              </a:spcBef>
            </a:pPr>
            <a:r>
              <a:rPr lang="en-US" sz="2753" spc="-55">
                <a:solidFill>
                  <a:srgbClr val="051D40"/>
                </a:solidFill>
                <a:latin typeface="Poppins"/>
                <a:ea typeface="Poppins"/>
                <a:cs typeface="Poppins"/>
                <a:sym typeface="Poppins"/>
              </a:rPr>
              <a:t>Kitchen</a:t>
            </a:r>
          </a:p>
        </p:txBody>
      </p:sp>
      <p:sp>
        <p:nvSpPr>
          <p:cNvPr name="TextBox 35" id="35"/>
          <p:cNvSpPr txBox="true"/>
          <p:nvPr/>
        </p:nvSpPr>
        <p:spPr>
          <a:xfrm rot="0">
            <a:off x="1777937" y="3537563"/>
            <a:ext cx="7366063" cy="501502"/>
          </a:xfrm>
          <a:prstGeom prst="rect">
            <a:avLst/>
          </a:prstGeom>
        </p:spPr>
        <p:txBody>
          <a:bodyPr anchor="t" rtlCol="false" tIns="0" lIns="0" bIns="0" rIns="0">
            <a:spAutoFit/>
          </a:bodyPr>
          <a:lstStyle/>
          <a:p>
            <a:pPr algn="l">
              <a:lnSpc>
                <a:spcPts val="3855"/>
              </a:lnSpc>
              <a:spcBef>
                <a:spcPct val="0"/>
              </a:spcBef>
            </a:pPr>
            <a:r>
              <a:rPr lang="en-US" sz="2753" spc="-55">
                <a:solidFill>
                  <a:srgbClr val="051D40"/>
                </a:solidFill>
                <a:latin typeface="Poppins"/>
                <a:ea typeface="Poppins"/>
                <a:cs typeface="Poppins"/>
                <a:sym typeface="Poppins"/>
              </a:rPr>
              <a:t>Meeting/Board Room</a:t>
            </a:r>
          </a:p>
        </p:txBody>
      </p:sp>
      <p:sp>
        <p:nvSpPr>
          <p:cNvPr name="TextBox 36" id="36"/>
          <p:cNvSpPr txBox="true"/>
          <p:nvPr/>
        </p:nvSpPr>
        <p:spPr>
          <a:xfrm rot="0">
            <a:off x="1777937" y="4620090"/>
            <a:ext cx="7366063" cy="501502"/>
          </a:xfrm>
          <a:prstGeom prst="rect">
            <a:avLst/>
          </a:prstGeom>
        </p:spPr>
        <p:txBody>
          <a:bodyPr anchor="t" rtlCol="false" tIns="0" lIns="0" bIns="0" rIns="0">
            <a:spAutoFit/>
          </a:bodyPr>
          <a:lstStyle/>
          <a:p>
            <a:pPr algn="l">
              <a:lnSpc>
                <a:spcPts val="3855"/>
              </a:lnSpc>
              <a:spcBef>
                <a:spcPct val="0"/>
              </a:spcBef>
            </a:pPr>
            <a:r>
              <a:rPr lang="en-US" sz="2753" spc="-55">
                <a:solidFill>
                  <a:srgbClr val="051D40"/>
                </a:solidFill>
                <a:latin typeface="Poppins"/>
                <a:ea typeface="Poppins"/>
                <a:cs typeface="Poppins"/>
                <a:sym typeface="Poppins"/>
              </a:rPr>
              <a:t>Machine/Server Room</a:t>
            </a:r>
          </a:p>
        </p:txBody>
      </p:sp>
      <p:sp>
        <p:nvSpPr>
          <p:cNvPr name="TextBox 37" id="37"/>
          <p:cNvSpPr txBox="true"/>
          <p:nvPr/>
        </p:nvSpPr>
        <p:spPr>
          <a:xfrm rot="0">
            <a:off x="1777937" y="6792388"/>
            <a:ext cx="7366063" cy="501502"/>
          </a:xfrm>
          <a:prstGeom prst="rect">
            <a:avLst/>
          </a:prstGeom>
        </p:spPr>
        <p:txBody>
          <a:bodyPr anchor="t" rtlCol="false" tIns="0" lIns="0" bIns="0" rIns="0">
            <a:spAutoFit/>
          </a:bodyPr>
          <a:lstStyle/>
          <a:p>
            <a:pPr algn="l">
              <a:lnSpc>
                <a:spcPts val="3855"/>
              </a:lnSpc>
              <a:spcBef>
                <a:spcPct val="0"/>
              </a:spcBef>
            </a:pPr>
            <a:r>
              <a:rPr lang="en-US" sz="2753" spc="-55">
                <a:solidFill>
                  <a:srgbClr val="051D40"/>
                </a:solidFill>
                <a:latin typeface="Poppins"/>
                <a:ea typeface="Poppins"/>
                <a:cs typeface="Poppins"/>
                <a:sym typeface="Poppins"/>
              </a:rPr>
              <a:t>Reception</a:t>
            </a:r>
          </a:p>
        </p:txBody>
      </p:sp>
      <p:sp>
        <p:nvSpPr>
          <p:cNvPr name="TextBox 38" id="38"/>
          <p:cNvSpPr txBox="true"/>
          <p:nvPr/>
        </p:nvSpPr>
        <p:spPr>
          <a:xfrm rot="0">
            <a:off x="1777937" y="5702617"/>
            <a:ext cx="7366063" cy="501502"/>
          </a:xfrm>
          <a:prstGeom prst="rect">
            <a:avLst/>
          </a:prstGeom>
        </p:spPr>
        <p:txBody>
          <a:bodyPr anchor="t" rtlCol="false" tIns="0" lIns="0" bIns="0" rIns="0">
            <a:spAutoFit/>
          </a:bodyPr>
          <a:lstStyle/>
          <a:p>
            <a:pPr algn="l">
              <a:lnSpc>
                <a:spcPts val="3855"/>
              </a:lnSpc>
              <a:spcBef>
                <a:spcPct val="0"/>
              </a:spcBef>
            </a:pPr>
            <a:r>
              <a:rPr lang="en-US" sz="2753" spc="-55">
                <a:solidFill>
                  <a:srgbClr val="051D40"/>
                </a:solidFill>
                <a:latin typeface="Poppins"/>
                <a:ea typeface="Poppins"/>
                <a:cs typeface="Poppins"/>
                <a:sym typeface="Poppins"/>
              </a:rPr>
              <a:t>Bathrooms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8515993" y="1459755"/>
            <a:ext cx="8133244" cy="7367489"/>
          </a:xfrm>
          <a:custGeom>
            <a:avLst/>
            <a:gdLst/>
            <a:ahLst/>
            <a:cxnLst/>
            <a:rect r="r" b="b" t="t" l="l"/>
            <a:pathLst>
              <a:path h="7367489" w="8133244">
                <a:moveTo>
                  <a:pt x="0" y="0"/>
                </a:moveTo>
                <a:lnTo>
                  <a:pt x="8133244" y="0"/>
                </a:lnTo>
                <a:lnTo>
                  <a:pt x="8133244" y="7367490"/>
                </a:lnTo>
                <a:lnTo>
                  <a:pt x="0" y="7367490"/>
                </a:lnTo>
                <a:lnTo>
                  <a:pt x="0" y="0"/>
                </a:lnTo>
                <a:close/>
              </a:path>
            </a:pathLst>
          </a:custGeom>
          <a:blipFill>
            <a:blip r:embed="rId2"/>
            <a:stretch>
              <a:fillRect l="0" t="0" r="0" b="0"/>
            </a:stretch>
          </a:blipFill>
        </p:spPr>
      </p:sp>
      <p:sp>
        <p:nvSpPr>
          <p:cNvPr name="TextBox 6" id="6"/>
          <p:cNvSpPr txBox="true"/>
          <p:nvPr/>
        </p:nvSpPr>
        <p:spPr>
          <a:xfrm rot="0">
            <a:off x="5201579" y="600076"/>
            <a:ext cx="7884841" cy="771577"/>
          </a:xfrm>
          <a:prstGeom prst="rect">
            <a:avLst/>
          </a:prstGeom>
        </p:spPr>
        <p:txBody>
          <a:bodyPr anchor="t" rtlCol="false" tIns="0" lIns="0" bIns="0" rIns="0">
            <a:spAutoFit/>
          </a:bodyPr>
          <a:lstStyle/>
          <a:p>
            <a:pPr algn="ctr" marL="0" indent="0" lvl="0">
              <a:lnSpc>
                <a:spcPts val="6300"/>
              </a:lnSpc>
              <a:spcBef>
                <a:spcPct val="0"/>
              </a:spcBef>
            </a:pPr>
            <a:r>
              <a:rPr lang="en-US" b="true" sz="4500">
                <a:solidFill>
                  <a:srgbClr val="051D40"/>
                </a:solidFill>
                <a:latin typeface="Montserrat Bold"/>
                <a:ea typeface="Montserrat Bold"/>
                <a:cs typeface="Montserrat Bold"/>
                <a:sym typeface="Montserrat Bold"/>
              </a:rPr>
              <a:t>Physical Design Overview</a:t>
            </a:r>
          </a:p>
        </p:txBody>
      </p:sp>
      <p:sp>
        <p:nvSpPr>
          <p:cNvPr name="TextBox 7" id="7"/>
          <p:cNvSpPr txBox="true"/>
          <p:nvPr/>
        </p:nvSpPr>
        <p:spPr>
          <a:xfrm rot="0">
            <a:off x="757959" y="3559556"/>
            <a:ext cx="7366063" cy="4872990"/>
          </a:xfrm>
          <a:prstGeom prst="rect">
            <a:avLst/>
          </a:prstGeom>
        </p:spPr>
        <p:txBody>
          <a:bodyPr anchor="t" rtlCol="false" tIns="0" lIns="0" bIns="0" rIns="0">
            <a:spAutoFit/>
          </a:bodyPr>
          <a:lstStyle/>
          <a:p>
            <a:pPr algn="l" marL="594522" indent="-297261" lvl="1">
              <a:lnSpc>
                <a:spcPts val="3855"/>
              </a:lnSpc>
              <a:buFont typeface="Arial"/>
              <a:buChar char="•"/>
            </a:pPr>
            <a:r>
              <a:rPr lang="en-US" sz="2753" spc="-55">
                <a:solidFill>
                  <a:srgbClr val="051D40"/>
                </a:solidFill>
                <a:latin typeface="Poppins"/>
                <a:ea typeface="Poppins"/>
                <a:cs typeface="Poppins"/>
                <a:sym typeface="Poppins"/>
              </a:rPr>
              <a:t>10 Netgear switches and 5 Cat6 cable rolls support the wired setup.</a:t>
            </a:r>
          </a:p>
          <a:p>
            <a:pPr algn="l" marL="594522" indent="-297261" lvl="1">
              <a:lnSpc>
                <a:spcPts val="3855"/>
              </a:lnSpc>
              <a:buFont typeface="Arial"/>
              <a:buChar char="•"/>
            </a:pPr>
            <a:r>
              <a:rPr lang="en-US" sz="2753" spc="-55">
                <a:solidFill>
                  <a:srgbClr val="051D40"/>
                </a:solidFill>
                <a:latin typeface="Poppins"/>
                <a:ea typeface="Poppins"/>
                <a:cs typeface="Poppins"/>
                <a:sym typeface="Poppins"/>
              </a:rPr>
              <a:t>30 Ubiquiti APs ensu</a:t>
            </a:r>
            <a:r>
              <a:rPr lang="en-US" sz="2753" spc="-55">
                <a:solidFill>
                  <a:srgbClr val="051D40"/>
                </a:solidFill>
                <a:latin typeface="Poppins"/>
                <a:ea typeface="Poppins"/>
                <a:cs typeface="Poppins"/>
                <a:sym typeface="Poppins"/>
              </a:rPr>
              <a:t>re full wireless coverage.</a:t>
            </a:r>
          </a:p>
          <a:p>
            <a:pPr algn="l" marL="594522" indent="-297261" lvl="1">
              <a:lnSpc>
                <a:spcPts val="3855"/>
              </a:lnSpc>
              <a:buFont typeface="Arial"/>
              <a:buChar char="•"/>
            </a:pPr>
            <a:r>
              <a:rPr lang="en-US" sz="2753" spc="-55">
                <a:solidFill>
                  <a:srgbClr val="051D40"/>
                </a:solidFill>
                <a:latin typeface="Poppins"/>
                <a:ea typeface="Poppins"/>
                <a:cs typeface="Poppins"/>
                <a:sym typeface="Poppins"/>
              </a:rPr>
              <a:t>6 printers and 1 Logitech video system placed for accessibility.</a:t>
            </a:r>
          </a:p>
          <a:p>
            <a:pPr algn="l" marL="594522" indent="-297261" lvl="1">
              <a:lnSpc>
                <a:spcPts val="3855"/>
              </a:lnSpc>
              <a:buFont typeface="Arial"/>
              <a:buChar char="•"/>
            </a:pPr>
            <a:r>
              <a:rPr lang="en-US" sz="2753" spc="-55">
                <a:solidFill>
                  <a:srgbClr val="051D40"/>
                </a:solidFill>
                <a:latin typeface="Poppins"/>
                <a:ea typeface="Poppins"/>
                <a:cs typeface="Poppins"/>
                <a:sym typeface="Poppins"/>
              </a:rPr>
              <a:t>Supports 180 staff, ~170 wired and ~700 wireless devices.</a:t>
            </a:r>
          </a:p>
          <a:p>
            <a:pPr algn="l" marL="594522" indent="-297261" lvl="1">
              <a:lnSpc>
                <a:spcPts val="3855"/>
              </a:lnSpc>
              <a:buFont typeface="Arial"/>
              <a:buChar char="•"/>
            </a:pPr>
            <a:r>
              <a:rPr lang="en-US" sz="2753" spc="-55">
                <a:solidFill>
                  <a:srgbClr val="051D40"/>
                </a:solidFill>
                <a:latin typeface="Poppins"/>
                <a:ea typeface="Poppins"/>
                <a:cs typeface="Poppins"/>
                <a:sym typeface="Poppins"/>
              </a:rPr>
              <a:t>Devices ar</a:t>
            </a:r>
            <a:r>
              <a:rPr lang="en-US" sz="2753" spc="-55">
                <a:solidFill>
                  <a:srgbClr val="051D40"/>
                </a:solidFill>
                <a:latin typeface="Poppins"/>
                <a:ea typeface="Poppins"/>
                <a:cs typeface="Poppins"/>
                <a:sym typeface="Poppins"/>
              </a:rPr>
              <a:t>e positioned in open offices, kitchen, reception, and boardroom.</a:t>
            </a:r>
          </a:p>
        </p:txBody>
      </p:sp>
      <p:sp>
        <p:nvSpPr>
          <p:cNvPr name="TextBox 8" id="8"/>
          <p:cNvSpPr txBox="true"/>
          <p:nvPr/>
        </p:nvSpPr>
        <p:spPr>
          <a:xfrm rot="0">
            <a:off x="757959" y="1729133"/>
            <a:ext cx="7366063" cy="1472944"/>
          </a:xfrm>
          <a:prstGeom prst="rect">
            <a:avLst/>
          </a:prstGeom>
        </p:spPr>
        <p:txBody>
          <a:bodyPr anchor="t" rtlCol="false" tIns="0" lIns="0" bIns="0" rIns="0">
            <a:spAutoFit/>
          </a:bodyPr>
          <a:lstStyle/>
          <a:p>
            <a:pPr algn="l">
              <a:lnSpc>
                <a:spcPts val="3855"/>
              </a:lnSpc>
              <a:spcBef>
                <a:spcPct val="0"/>
              </a:spcBef>
            </a:pPr>
            <a:r>
              <a:rPr lang="en-US" b="true" sz="2753" spc="-55">
                <a:solidFill>
                  <a:srgbClr val="051D40"/>
                </a:solidFill>
                <a:latin typeface="Poppins Bold"/>
                <a:ea typeface="Poppins Bold"/>
                <a:cs typeface="Poppins Bold"/>
                <a:sym typeface="Poppins Bold"/>
              </a:rPr>
              <a:t>Here we highlight how devices are physically deployed to support network performance:</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18906" y="1766509"/>
            <a:ext cx="7697622" cy="7285160"/>
            <a:chOff x="0" y="0"/>
            <a:chExt cx="2232728" cy="2113092"/>
          </a:xfrm>
        </p:grpSpPr>
        <p:sp>
          <p:nvSpPr>
            <p:cNvPr name="Freeform 3" id="3"/>
            <p:cNvSpPr/>
            <p:nvPr/>
          </p:nvSpPr>
          <p:spPr>
            <a:xfrm flipH="false" flipV="false" rot="0">
              <a:off x="0" y="0"/>
              <a:ext cx="2232728" cy="2113092"/>
            </a:xfrm>
            <a:custGeom>
              <a:avLst/>
              <a:gdLst/>
              <a:ahLst/>
              <a:cxnLst/>
              <a:rect r="r" b="b" t="t" l="l"/>
              <a:pathLst>
                <a:path h="2113092" w="2232728">
                  <a:moveTo>
                    <a:pt x="0" y="0"/>
                  </a:moveTo>
                  <a:lnTo>
                    <a:pt x="2232728" y="0"/>
                  </a:lnTo>
                  <a:lnTo>
                    <a:pt x="2232728" y="2113092"/>
                  </a:lnTo>
                  <a:lnTo>
                    <a:pt x="0" y="2113092"/>
                  </a:lnTo>
                  <a:close/>
                </a:path>
              </a:pathLst>
            </a:custGeom>
            <a:solidFill>
              <a:srgbClr val="145DA0">
                <a:alpha val="95686"/>
              </a:srgbClr>
            </a:solidFill>
            <a:ln cap="sq">
              <a:noFill/>
              <a:prstDash val="solid"/>
              <a:miter/>
            </a:ln>
          </p:spPr>
        </p:sp>
        <p:sp>
          <p:nvSpPr>
            <p:cNvPr name="TextBox 4" id="4"/>
            <p:cNvSpPr txBox="true"/>
            <p:nvPr/>
          </p:nvSpPr>
          <p:spPr>
            <a:xfrm>
              <a:off x="0" y="-38100"/>
              <a:ext cx="2232728" cy="21511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318906" y="9051669"/>
            <a:ext cx="7697622" cy="414153"/>
            <a:chOff x="0" y="0"/>
            <a:chExt cx="2232728" cy="120127"/>
          </a:xfrm>
        </p:grpSpPr>
        <p:sp>
          <p:nvSpPr>
            <p:cNvPr name="Freeform 6" id="6"/>
            <p:cNvSpPr/>
            <p:nvPr/>
          </p:nvSpPr>
          <p:spPr>
            <a:xfrm flipH="false" flipV="false" rot="0">
              <a:off x="0" y="0"/>
              <a:ext cx="2232728" cy="120127"/>
            </a:xfrm>
            <a:custGeom>
              <a:avLst/>
              <a:gdLst/>
              <a:ahLst/>
              <a:cxnLst/>
              <a:rect r="r" b="b" t="t" l="l"/>
              <a:pathLst>
                <a:path h="120127" w="2232728">
                  <a:moveTo>
                    <a:pt x="0" y="0"/>
                  </a:moveTo>
                  <a:lnTo>
                    <a:pt x="2232728" y="0"/>
                  </a:lnTo>
                  <a:lnTo>
                    <a:pt x="2232728" y="120127"/>
                  </a:lnTo>
                  <a:lnTo>
                    <a:pt x="0" y="120127"/>
                  </a:lnTo>
                  <a:close/>
                </a:path>
              </a:pathLst>
            </a:custGeom>
            <a:solidFill>
              <a:srgbClr val="145DA0">
                <a:alpha val="48627"/>
              </a:srgbClr>
            </a:solidFill>
            <a:ln cap="sq">
              <a:noFill/>
              <a:prstDash val="solid"/>
              <a:miter/>
            </a:ln>
          </p:spPr>
        </p:sp>
        <p:sp>
          <p:nvSpPr>
            <p:cNvPr name="TextBox 7" id="7"/>
            <p:cNvSpPr txBox="true"/>
            <p:nvPr/>
          </p:nvSpPr>
          <p:spPr>
            <a:xfrm>
              <a:off x="0" y="-38100"/>
              <a:ext cx="2232728" cy="15822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6083128" y="8458906"/>
            <a:ext cx="7523780" cy="75237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3724222" y="-4507687"/>
            <a:ext cx="5924489" cy="592448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4" id="14"/>
          <p:cNvSpPr txBox="true"/>
          <p:nvPr/>
        </p:nvSpPr>
        <p:spPr>
          <a:xfrm rot="0">
            <a:off x="2517543" y="2139862"/>
            <a:ext cx="5779957" cy="941427"/>
          </a:xfrm>
          <a:prstGeom prst="rect">
            <a:avLst/>
          </a:prstGeom>
        </p:spPr>
        <p:txBody>
          <a:bodyPr anchor="t" rtlCol="false" tIns="0" lIns="0" bIns="0" rIns="0">
            <a:spAutoFit/>
          </a:bodyPr>
          <a:lstStyle/>
          <a:p>
            <a:pPr algn="l" marL="0" indent="0" lvl="0">
              <a:lnSpc>
                <a:spcPts val="7628"/>
              </a:lnSpc>
              <a:spcBef>
                <a:spcPct val="0"/>
              </a:spcBef>
            </a:pPr>
            <a:r>
              <a:rPr lang="en-US" b="true" sz="5449">
                <a:solidFill>
                  <a:srgbClr val="FDFDFD"/>
                </a:solidFill>
                <a:latin typeface="Montserrat Bold"/>
                <a:ea typeface="Montserrat Bold"/>
                <a:cs typeface="Montserrat Bold"/>
                <a:sym typeface="Montserrat Bold"/>
              </a:rPr>
              <a:t>Hardware Costs</a:t>
            </a:r>
          </a:p>
        </p:txBody>
      </p:sp>
      <p:sp>
        <p:nvSpPr>
          <p:cNvPr name="TextBox 15" id="15"/>
          <p:cNvSpPr txBox="true"/>
          <p:nvPr/>
        </p:nvSpPr>
        <p:spPr>
          <a:xfrm rot="0">
            <a:off x="2517543" y="6154774"/>
            <a:ext cx="2425120" cy="347609"/>
          </a:xfrm>
          <a:prstGeom prst="rect">
            <a:avLst/>
          </a:prstGeom>
        </p:spPr>
        <p:txBody>
          <a:bodyPr anchor="t" rtlCol="false" tIns="0" lIns="0" bIns="0" rIns="0">
            <a:spAutoFit/>
          </a:bodyPr>
          <a:lstStyle/>
          <a:p>
            <a:pPr algn="ctr" marL="0" indent="0" lvl="0">
              <a:lnSpc>
                <a:spcPts val="2745"/>
              </a:lnSpc>
              <a:spcBef>
                <a:spcPct val="0"/>
              </a:spcBef>
            </a:pPr>
            <a:r>
              <a:rPr lang="en-US" sz="1960" spc="-39">
                <a:solidFill>
                  <a:srgbClr val="FDFDFD"/>
                </a:solidFill>
                <a:latin typeface="Poppins"/>
                <a:ea typeface="Poppins"/>
                <a:cs typeface="Poppins"/>
                <a:sym typeface="Poppins"/>
              </a:rPr>
              <a:t>Cat6 Cables</a:t>
            </a:r>
          </a:p>
        </p:txBody>
      </p:sp>
      <p:sp>
        <p:nvSpPr>
          <p:cNvPr name="TextBox 16" id="16"/>
          <p:cNvSpPr txBox="true"/>
          <p:nvPr/>
        </p:nvSpPr>
        <p:spPr>
          <a:xfrm rot="0">
            <a:off x="2517543" y="5135257"/>
            <a:ext cx="2650174" cy="941427"/>
          </a:xfrm>
          <a:prstGeom prst="rect">
            <a:avLst/>
          </a:prstGeom>
        </p:spPr>
        <p:txBody>
          <a:bodyPr anchor="t" rtlCol="false" tIns="0" lIns="0" bIns="0" rIns="0">
            <a:spAutoFit/>
          </a:bodyPr>
          <a:lstStyle/>
          <a:p>
            <a:pPr algn="ctr" marL="0" indent="0" lvl="0">
              <a:lnSpc>
                <a:spcPts val="7628"/>
              </a:lnSpc>
              <a:spcBef>
                <a:spcPct val="0"/>
              </a:spcBef>
            </a:pPr>
            <a:r>
              <a:rPr lang="en-US" sz="5449">
                <a:solidFill>
                  <a:srgbClr val="FDFDFD"/>
                </a:solidFill>
                <a:latin typeface="Montserrat"/>
                <a:ea typeface="Montserrat"/>
                <a:cs typeface="Montserrat"/>
                <a:sym typeface="Montserrat"/>
              </a:rPr>
              <a:t>R3.135k</a:t>
            </a:r>
          </a:p>
        </p:txBody>
      </p:sp>
      <p:sp>
        <p:nvSpPr>
          <p:cNvPr name="TextBox 17" id="17"/>
          <p:cNvSpPr txBox="true"/>
          <p:nvPr/>
        </p:nvSpPr>
        <p:spPr>
          <a:xfrm rot="0">
            <a:off x="5690189" y="6154774"/>
            <a:ext cx="2425120" cy="347609"/>
          </a:xfrm>
          <a:prstGeom prst="rect">
            <a:avLst/>
          </a:prstGeom>
        </p:spPr>
        <p:txBody>
          <a:bodyPr anchor="t" rtlCol="false" tIns="0" lIns="0" bIns="0" rIns="0">
            <a:spAutoFit/>
          </a:bodyPr>
          <a:lstStyle/>
          <a:p>
            <a:pPr algn="ctr" marL="0" indent="0" lvl="0">
              <a:lnSpc>
                <a:spcPts val="2745"/>
              </a:lnSpc>
              <a:spcBef>
                <a:spcPct val="0"/>
              </a:spcBef>
            </a:pPr>
            <a:r>
              <a:rPr lang="en-US" sz="1960" spc="-39">
                <a:solidFill>
                  <a:srgbClr val="FDFDFD"/>
                </a:solidFill>
                <a:latin typeface="Poppins"/>
                <a:ea typeface="Poppins"/>
                <a:cs typeface="Poppins"/>
                <a:sym typeface="Poppins"/>
              </a:rPr>
              <a:t>HP Printers</a:t>
            </a:r>
          </a:p>
        </p:txBody>
      </p:sp>
      <p:sp>
        <p:nvSpPr>
          <p:cNvPr name="TextBox 18" id="18"/>
          <p:cNvSpPr txBox="true"/>
          <p:nvPr/>
        </p:nvSpPr>
        <p:spPr>
          <a:xfrm rot="0">
            <a:off x="5481480" y="5135257"/>
            <a:ext cx="3326340" cy="941427"/>
          </a:xfrm>
          <a:prstGeom prst="rect">
            <a:avLst/>
          </a:prstGeom>
        </p:spPr>
        <p:txBody>
          <a:bodyPr anchor="t" rtlCol="false" tIns="0" lIns="0" bIns="0" rIns="0">
            <a:spAutoFit/>
          </a:bodyPr>
          <a:lstStyle/>
          <a:p>
            <a:pPr algn="ctr" marL="0" indent="0" lvl="0">
              <a:lnSpc>
                <a:spcPts val="7628"/>
              </a:lnSpc>
              <a:spcBef>
                <a:spcPct val="0"/>
              </a:spcBef>
            </a:pPr>
            <a:r>
              <a:rPr lang="en-US" sz="5449">
                <a:solidFill>
                  <a:srgbClr val="FDFDFD"/>
                </a:solidFill>
                <a:latin typeface="Montserrat"/>
                <a:ea typeface="Montserrat"/>
                <a:cs typeface="Montserrat"/>
                <a:sym typeface="Montserrat"/>
              </a:rPr>
              <a:t>R33.594k</a:t>
            </a:r>
          </a:p>
        </p:txBody>
      </p:sp>
      <p:sp>
        <p:nvSpPr>
          <p:cNvPr name="TextBox 19" id="19"/>
          <p:cNvSpPr txBox="true"/>
          <p:nvPr/>
        </p:nvSpPr>
        <p:spPr>
          <a:xfrm rot="0">
            <a:off x="2517543" y="8006206"/>
            <a:ext cx="2425120" cy="347609"/>
          </a:xfrm>
          <a:prstGeom prst="rect">
            <a:avLst/>
          </a:prstGeom>
        </p:spPr>
        <p:txBody>
          <a:bodyPr anchor="t" rtlCol="false" tIns="0" lIns="0" bIns="0" rIns="0">
            <a:spAutoFit/>
          </a:bodyPr>
          <a:lstStyle/>
          <a:p>
            <a:pPr algn="ctr" marL="0" indent="0" lvl="0">
              <a:lnSpc>
                <a:spcPts val="2745"/>
              </a:lnSpc>
              <a:spcBef>
                <a:spcPct val="0"/>
              </a:spcBef>
            </a:pPr>
            <a:r>
              <a:rPr lang="en-US" sz="1960" spc="-39">
                <a:solidFill>
                  <a:srgbClr val="FDFDFD"/>
                </a:solidFill>
                <a:latin typeface="Poppins"/>
                <a:ea typeface="Poppins"/>
                <a:cs typeface="Poppins"/>
                <a:sym typeface="Poppins"/>
              </a:rPr>
              <a:t>Logitech System</a:t>
            </a:r>
          </a:p>
        </p:txBody>
      </p:sp>
      <p:sp>
        <p:nvSpPr>
          <p:cNvPr name="TextBox 20" id="20"/>
          <p:cNvSpPr txBox="true"/>
          <p:nvPr/>
        </p:nvSpPr>
        <p:spPr>
          <a:xfrm rot="0">
            <a:off x="1518022" y="6986689"/>
            <a:ext cx="3649695" cy="941427"/>
          </a:xfrm>
          <a:prstGeom prst="rect">
            <a:avLst/>
          </a:prstGeom>
        </p:spPr>
        <p:txBody>
          <a:bodyPr anchor="t" rtlCol="false" tIns="0" lIns="0" bIns="0" rIns="0">
            <a:spAutoFit/>
          </a:bodyPr>
          <a:lstStyle/>
          <a:p>
            <a:pPr algn="ctr" marL="0" indent="0" lvl="0">
              <a:lnSpc>
                <a:spcPts val="7628"/>
              </a:lnSpc>
              <a:spcBef>
                <a:spcPct val="0"/>
              </a:spcBef>
            </a:pPr>
            <a:r>
              <a:rPr lang="en-US" sz="5449">
                <a:solidFill>
                  <a:srgbClr val="FDFDFD"/>
                </a:solidFill>
                <a:latin typeface="Montserrat"/>
                <a:ea typeface="Montserrat"/>
                <a:cs typeface="Montserrat"/>
                <a:sym typeface="Montserrat"/>
              </a:rPr>
              <a:t>R96.999k</a:t>
            </a:r>
          </a:p>
        </p:txBody>
      </p:sp>
      <p:sp>
        <p:nvSpPr>
          <p:cNvPr name="TextBox 21" id="21"/>
          <p:cNvSpPr txBox="true"/>
          <p:nvPr/>
        </p:nvSpPr>
        <p:spPr>
          <a:xfrm rot="0">
            <a:off x="5690189" y="8006206"/>
            <a:ext cx="2425120" cy="347609"/>
          </a:xfrm>
          <a:prstGeom prst="rect">
            <a:avLst/>
          </a:prstGeom>
        </p:spPr>
        <p:txBody>
          <a:bodyPr anchor="t" rtlCol="false" tIns="0" lIns="0" bIns="0" rIns="0">
            <a:spAutoFit/>
          </a:bodyPr>
          <a:lstStyle/>
          <a:p>
            <a:pPr algn="ctr" marL="0" indent="0" lvl="0">
              <a:lnSpc>
                <a:spcPts val="2745"/>
              </a:lnSpc>
              <a:spcBef>
                <a:spcPct val="0"/>
              </a:spcBef>
            </a:pPr>
            <a:r>
              <a:rPr lang="en-US" b="true" sz="1960" spc="-39">
                <a:solidFill>
                  <a:srgbClr val="FDFDFD"/>
                </a:solidFill>
                <a:latin typeface="Poppins Bold"/>
                <a:ea typeface="Poppins Bold"/>
                <a:cs typeface="Poppins Bold"/>
                <a:sym typeface="Poppins Bold"/>
              </a:rPr>
              <a:t>Subtotal</a:t>
            </a:r>
          </a:p>
        </p:txBody>
      </p:sp>
      <p:sp>
        <p:nvSpPr>
          <p:cNvPr name="TextBox 22" id="22"/>
          <p:cNvSpPr txBox="true"/>
          <p:nvPr/>
        </p:nvSpPr>
        <p:spPr>
          <a:xfrm rot="0">
            <a:off x="4942663" y="6986689"/>
            <a:ext cx="4073865" cy="941427"/>
          </a:xfrm>
          <a:prstGeom prst="rect">
            <a:avLst/>
          </a:prstGeom>
        </p:spPr>
        <p:txBody>
          <a:bodyPr anchor="t" rtlCol="false" tIns="0" lIns="0" bIns="0" rIns="0">
            <a:spAutoFit/>
          </a:bodyPr>
          <a:lstStyle/>
          <a:p>
            <a:pPr algn="ctr" marL="0" indent="0" lvl="0">
              <a:lnSpc>
                <a:spcPts val="7628"/>
              </a:lnSpc>
              <a:spcBef>
                <a:spcPct val="0"/>
              </a:spcBef>
            </a:pPr>
            <a:r>
              <a:rPr lang="en-US" b="true" sz="5449">
                <a:solidFill>
                  <a:srgbClr val="FDFDFD"/>
                </a:solidFill>
                <a:latin typeface="Montserrat Bold"/>
                <a:ea typeface="Montserrat Bold"/>
                <a:cs typeface="Montserrat Bold"/>
                <a:sym typeface="Montserrat Bold"/>
              </a:rPr>
              <a:t>R242.728k</a:t>
            </a:r>
          </a:p>
        </p:txBody>
      </p:sp>
      <p:grpSp>
        <p:nvGrpSpPr>
          <p:cNvPr name="Group 23" id="23"/>
          <p:cNvGrpSpPr/>
          <p:nvPr/>
        </p:nvGrpSpPr>
        <p:grpSpPr>
          <a:xfrm rot="0">
            <a:off x="9329177" y="1766509"/>
            <a:ext cx="7658966" cy="7285160"/>
            <a:chOff x="0" y="0"/>
            <a:chExt cx="2221516" cy="2113092"/>
          </a:xfrm>
        </p:grpSpPr>
        <p:sp>
          <p:nvSpPr>
            <p:cNvPr name="Freeform 24" id="24"/>
            <p:cNvSpPr/>
            <p:nvPr/>
          </p:nvSpPr>
          <p:spPr>
            <a:xfrm flipH="false" flipV="false" rot="0">
              <a:off x="0" y="0"/>
              <a:ext cx="2221516" cy="2113092"/>
            </a:xfrm>
            <a:custGeom>
              <a:avLst/>
              <a:gdLst/>
              <a:ahLst/>
              <a:cxnLst/>
              <a:rect r="r" b="b" t="t" l="l"/>
              <a:pathLst>
                <a:path h="2113092" w="2221516">
                  <a:moveTo>
                    <a:pt x="0" y="0"/>
                  </a:moveTo>
                  <a:lnTo>
                    <a:pt x="2221516" y="0"/>
                  </a:lnTo>
                  <a:lnTo>
                    <a:pt x="2221516" y="2113092"/>
                  </a:lnTo>
                  <a:lnTo>
                    <a:pt x="0" y="2113092"/>
                  </a:lnTo>
                  <a:close/>
                </a:path>
              </a:pathLst>
            </a:custGeom>
            <a:solidFill>
              <a:srgbClr val="145DA0">
                <a:alpha val="95686"/>
              </a:srgbClr>
            </a:solidFill>
            <a:ln cap="sq">
              <a:noFill/>
              <a:prstDash val="solid"/>
              <a:miter/>
            </a:ln>
          </p:spPr>
        </p:sp>
        <p:sp>
          <p:nvSpPr>
            <p:cNvPr name="TextBox 25" id="25"/>
            <p:cNvSpPr txBox="true"/>
            <p:nvPr/>
          </p:nvSpPr>
          <p:spPr>
            <a:xfrm>
              <a:off x="0" y="-38100"/>
              <a:ext cx="2221516" cy="215119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6" id="26"/>
          <p:cNvGrpSpPr/>
          <p:nvPr/>
        </p:nvGrpSpPr>
        <p:grpSpPr>
          <a:xfrm rot="0">
            <a:off x="9329177" y="9051669"/>
            <a:ext cx="7658966" cy="414153"/>
            <a:chOff x="0" y="0"/>
            <a:chExt cx="2221516" cy="120127"/>
          </a:xfrm>
        </p:grpSpPr>
        <p:sp>
          <p:nvSpPr>
            <p:cNvPr name="Freeform 27" id="27"/>
            <p:cNvSpPr/>
            <p:nvPr/>
          </p:nvSpPr>
          <p:spPr>
            <a:xfrm flipH="false" flipV="false" rot="0">
              <a:off x="0" y="0"/>
              <a:ext cx="2221516" cy="120127"/>
            </a:xfrm>
            <a:custGeom>
              <a:avLst/>
              <a:gdLst/>
              <a:ahLst/>
              <a:cxnLst/>
              <a:rect r="r" b="b" t="t" l="l"/>
              <a:pathLst>
                <a:path h="120127" w="2221516">
                  <a:moveTo>
                    <a:pt x="0" y="0"/>
                  </a:moveTo>
                  <a:lnTo>
                    <a:pt x="2221516" y="0"/>
                  </a:lnTo>
                  <a:lnTo>
                    <a:pt x="2221516" y="120127"/>
                  </a:lnTo>
                  <a:lnTo>
                    <a:pt x="0" y="120127"/>
                  </a:lnTo>
                  <a:close/>
                </a:path>
              </a:pathLst>
            </a:custGeom>
            <a:solidFill>
              <a:srgbClr val="145DA0">
                <a:alpha val="48627"/>
              </a:srgbClr>
            </a:solidFill>
            <a:ln cap="sq">
              <a:noFill/>
              <a:prstDash val="solid"/>
              <a:miter/>
            </a:ln>
          </p:spPr>
        </p:sp>
        <p:sp>
          <p:nvSpPr>
            <p:cNvPr name="TextBox 28" id="28"/>
            <p:cNvSpPr txBox="true"/>
            <p:nvPr/>
          </p:nvSpPr>
          <p:spPr>
            <a:xfrm>
              <a:off x="0" y="-38100"/>
              <a:ext cx="2221516" cy="15822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29" id="29"/>
          <p:cNvSpPr txBox="true"/>
          <p:nvPr/>
        </p:nvSpPr>
        <p:spPr>
          <a:xfrm rot="0">
            <a:off x="10521795" y="2139862"/>
            <a:ext cx="4944079" cy="941427"/>
          </a:xfrm>
          <a:prstGeom prst="rect">
            <a:avLst/>
          </a:prstGeom>
        </p:spPr>
        <p:txBody>
          <a:bodyPr anchor="t" rtlCol="false" tIns="0" lIns="0" bIns="0" rIns="0">
            <a:spAutoFit/>
          </a:bodyPr>
          <a:lstStyle/>
          <a:p>
            <a:pPr algn="l" marL="0" indent="0" lvl="0">
              <a:lnSpc>
                <a:spcPts val="7628"/>
              </a:lnSpc>
              <a:spcBef>
                <a:spcPct val="0"/>
              </a:spcBef>
            </a:pPr>
            <a:r>
              <a:rPr lang="en-US" b="true" sz="5449">
                <a:solidFill>
                  <a:srgbClr val="FDFDFD"/>
                </a:solidFill>
                <a:latin typeface="Montserrat Bold"/>
                <a:ea typeface="Montserrat Bold"/>
                <a:cs typeface="Montserrat Bold"/>
                <a:sym typeface="Montserrat Bold"/>
              </a:rPr>
              <a:t>Labour Costs</a:t>
            </a:r>
          </a:p>
        </p:txBody>
      </p:sp>
      <p:sp>
        <p:nvSpPr>
          <p:cNvPr name="TextBox 30" id="30"/>
          <p:cNvSpPr txBox="true"/>
          <p:nvPr/>
        </p:nvSpPr>
        <p:spPr>
          <a:xfrm rot="0">
            <a:off x="10521795" y="6154774"/>
            <a:ext cx="2412942" cy="687871"/>
          </a:xfrm>
          <a:prstGeom prst="rect">
            <a:avLst/>
          </a:prstGeom>
        </p:spPr>
        <p:txBody>
          <a:bodyPr anchor="t" rtlCol="false" tIns="0" lIns="0" bIns="0" rIns="0">
            <a:spAutoFit/>
          </a:bodyPr>
          <a:lstStyle/>
          <a:p>
            <a:pPr algn="ctr" marL="0" indent="0" lvl="0">
              <a:lnSpc>
                <a:spcPts val="2745"/>
              </a:lnSpc>
              <a:spcBef>
                <a:spcPct val="0"/>
              </a:spcBef>
            </a:pPr>
            <a:r>
              <a:rPr lang="en-US" sz="1960" spc="-39">
                <a:solidFill>
                  <a:srgbClr val="FDFDFD"/>
                </a:solidFill>
                <a:latin typeface="Poppins"/>
                <a:ea typeface="Poppins"/>
                <a:cs typeface="Poppins"/>
                <a:sym typeface="Poppins"/>
              </a:rPr>
              <a:t>Cabling and Infrastructure Setup</a:t>
            </a:r>
          </a:p>
        </p:txBody>
      </p:sp>
      <p:sp>
        <p:nvSpPr>
          <p:cNvPr name="TextBox 31" id="31"/>
          <p:cNvSpPr txBox="true"/>
          <p:nvPr/>
        </p:nvSpPr>
        <p:spPr>
          <a:xfrm rot="0">
            <a:off x="10240452" y="5135257"/>
            <a:ext cx="2694285" cy="941427"/>
          </a:xfrm>
          <a:prstGeom prst="rect">
            <a:avLst/>
          </a:prstGeom>
        </p:spPr>
        <p:txBody>
          <a:bodyPr anchor="t" rtlCol="false" tIns="0" lIns="0" bIns="0" rIns="0">
            <a:spAutoFit/>
          </a:bodyPr>
          <a:lstStyle/>
          <a:p>
            <a:pPr algn="ctr" marL="0" indent="0" lvl="0">
              <a:lnSpc>
                <a:spcPts val="7628"/>
              </a:lnSpc>
              <a:spcBef>
                <a:spcPct val="0"/>
              </a:spcBef>
            </a:pPr>
            <a:r>
              <a:rPr lang="en-US" sz="5449">
                <a:solidFill>
                  <a:srgbClr val="FDFDFD"/>
                </a:solidFill>
                <a:latin typeface="Montserrat"/>
                <a:ea typeface="Montserrat"/>
                <a:cs typeface="Montserrat"/>
                <a:sym typeface="Montserrat"/>
              </a:rPr>
              <a:t>R22.75k</a:t>
            </a:r>
          </a:p>
        </p:txBody>
      </p:sp>
      <p:sp>
        <p:nvSpPr>
          <p:cNvPr name="TextBox 32" id="32"/>
          <p:cNvSpPr txBox="true"/>
          <p:nvPr/>
        </p:nvSpPr>
        <p:spPr>
          <a:xfrm rot="0">
            <a:off x="13849375" y="6154774"/>
            <a:ext cx="2288369" cy="687871"/>
          </a:xfrm>
          <a:prstGeom prst="rect">
            <a:avLst/>
          </a:prstGeom>
        </p:spPr>
        <p:txBody>
          <a:bodyPr anchor="t" rtlCol="false" tIns="0" lIns="0" bIns="0" rIns="0">
            <a:spAutoFit/>
          </a:bodyPr>
          <a:lstStyle/>
          <a:p>
            <a:pPr algn="ctr" marL="0" indent="0" lvl="0">
              <a:lnSpc>
                <a:spcPts val="2745"/>
              </a:lnSpc>
              <a:spcBef>
                <a:spcPct val="0"/>
              </a:spcBef>
            </a:pPr>
            <a:r>
              <a:rPr lang="en-US" sz="1960" spc="-39">
                <a:solidFill>
                  <a:srgbClr val="FDFDFD"/>
                </a:solidFill>
                <a:latin typeface="Poppins"/>
                <a:ea typeface="Poppins"/>
                <a:cs typeface="Poppins"/>
                <a:sym typeface="Poppins"/>
              </a:rPr>
              <a:t>Testing and Troubleshooting</a:t>
            </a:r>
          </a:p>
        </p:txBody>
      </p:sp>
      <p:sp>
        <p:nvSpPr>
          <p:cNvPr name="TextBox 33" id="33"/>
          <p:cNvSpPr txBox="true"/>
          <p:nvPr/>
        </p:nvSpPr>
        <p:spPr>
          <a:xfrm rot="0">
            <a:off x="13849375" y="5135257"/>
            <a:ext cx="2288369" cy="941427"/>
          </a:xfrm>
          <a:prstGeom prst="rect">
            <a:avLst/>
          </a:prstGeom>
        </p:spPr>
        <p:txBody>
          <a:bodyPr anchor="t" rtlCol="false" tIns="0" lIns="0" bIns="0" rIns="0">
            <a:spAutoFit/>
          </a:bodyPr>
          <a:lstStyle/>
          <a:p>
            <a:pPr algn="ctr" marL="0" indent="0" lvl="0">
              <a:lnSpc>
                <a:spcPts val="7628"/>
              </a:lnSpc>
              <a:spcBef>
                <a:spcPct val="0"/>
              </a:spcBef>
            </a:pPr>
            <a:r>
              <a:rPr lang="en-US" sz="5449">
                <a:solidFill>
                  <a:srgbClr val="FDFDFD"/>
                </a:solidFill>
                <a:latin typeface="Montserrat"/>
                <a:ea typeface="Montserrat"/>
                <a:cs typeface="Montserrat"/>
                <a:sym typeface="Montserrat"/>
              </a:rPr>
              <a:t>R9.75k</a:t>
            </a:r>
          </a:p>
        </p:txBody>
      </p:sp>
      <p:sp>
        <p:nvSpPr>
          <p:cNvPr name="TextBox 34" id="34"/>
          <p:cNvSpPr txBox="true"/>
          <p:nvPr/>
        </p:nvSpPr>
        <p:spPr>
          <a:xfrm rot="0">
            <a:off x="10521795" y="8006206"/>
            <a:ext cx="2412942" cy="687871"/>
          </a:xfrm>
          <a:prstGeom prst="rect">
            <a:avLst/>
          </a:prstGeom>
        </p:spPr>
        <p:txBody>
          <a:bodyPr anchor="t" rtlCol="false" tIns="0" lIns="0" bIns="0" rIns="0">
            <a:spAutoFit/>
          </a:bodyPr>
          <a:lstStyle/>
          <a:p>
            <a:pPr algn="ctr" marL="0" indent="0" lvl="0">
              <a:lnSpc>
                <a:spcPts val="2745"/>
              </a:lnSpc>
              <a:spcBef>
                <a:spcPct val="0"/>
              </a:spcBef>
            </a:pPr>
            <a:r>
              <a:rPr lang="en-US" sz="1960" spc="-39">
                <a:solidFill>
                  <a:srgbClr val="FDFDFD"/>
                </a:solidFill>
                <a:latin typeface="Poppins"/>
                <a:ea typeface="Poppins"/>
                <a:cs typeface="Poppins"/>
                <a:sym typeface="Poppins"/>
              </a:rPr>
              <a:t>Documentation and Handover</a:t>
            </a:r>
          </a:p>
        </p:txBody>
      </p:sp>
      <p:sp>
        <p:nvSpPr>
          <p:cNvPr name="TextBox 35" id="35"/>
          <p:cNvSpPr txBox="true"/>
          <p:nvPr/>
        </p:nvSpPr>
        <p:spPr>
          <a:xfrm rot="0">
            <a:off x="10521795" y="6986689"/>
            <a:ext cx="2412942" cy="941427"/>
          </a:xfrm>
          <a:prstGeom prst="rect">
            <a:avLst/>
          </a:prstGeom>
        </p:spPr>
        <p:txBody>
          <a:bodyPr anchor="t" rtlCol="false" tIns="0" lIns="0" bIns="0" rIns="0">
            <a:spAutoFit/>
          </a:bodyPr>
          <a:lstStyle/>
          <a:p>
            <a:pPr algn="ctr" marL="0" indent="0" lvl="0">
              <a:lnSpc>
                <a:spcPts val="7628"/>
              </a:lnSpc>
              <a:spcBef>
                <a:spcPct val="0"/>
              </a:spcBef>
            </a:pPr>
            <a:r>
              <a:rPr lang="en-US" sz="5449">
                <a:solidFill>
                  <a:srgbClr val="FDFDFD"/>
                </a:solidFill>
                <a:latin typeface="Montserrat"/>
                <a:ea typeface="Montserrat"/>
                <a:cs typeface="Montserrat"/>
                <a:sym typeface="Montserrat"/>
              </a:rPr>
              <a:t>R4.55k</a:t>
            </a:r>
          </a:p>
        </p:txBody>
      </p:sp>
      <p:sp>
        <p:nvSpPr>
          <p:cNvPr name="TextBox 36" id="36"/>
          <p:cNvSpPr txBox="true"/>
          <p:nvPr/>
        </p:nvSpPr>
        <p:spPr>
          <a:xfrm rot="0">
            <a:off x="13849375" y="8006206"/>
            <a:ext cx="2288369" cy="347609"/>
          </a:xfrm>
          <a:prstGeom prst="rect">
            <a:avLst/>
          </a:prstGeom>
        </p:spPr>
        <p:txBody>
          <a:bodyPr anchor="t" rtlCol="false" tIns="0" lIns="0" bIns="0" rIns="0">
            <a:spAutoFit/>
          </a:bodyPr>
          <a:lstStyle/>
          <a:p>
            <a:pPr algn="ctr" marL="0" indent="0" lvl="0">
              <a:lnSpc>
                <a:spcPts val="2745"/>
              </a:lnSpc>
              <a:spcBef>
                <a:spcPct val="0"/>
              </a:spcBef>
            </a:pPr>
            <a:r>
              <a:rPr lang="en-US" b="true" sz="1960" spc="-39">
                <a:solidFill>
                  <a:srgbClr val="FDFDFD"/>
                </a:solidFill>
                <a:latin typeface="Poppins Bold"/>
                <a:ea typeface="Poppins Bold"/>
                <a:cs typeface="Poppins Bold"/>
                <a:sym typeface="Poppins Bold"/>
              </a:rPr>
              <a:t>Total Labour Costs</a:t>
            </a:r>
          </a:p>
        </p:txBody>
      </p:sp>
      <p:sp>
        <p:nvSpPr>
          <p:cNvPr name="TextBox 37" id="37"/>
          <p:cNvSpPr txBox="true"/>
          <p:nvPr/>
        </p:nvSpPr>
        <p:spPr>
          <a:xfrm rot="0">
            <a:off x="13849375" y="6986689"/>
            <a:ext cx="2541578" cy="941427"/>
          </a:xfrm>
          <a:prstGeom prst="rect">
            <a:avLst/>
          </a:prstGeom>
        </p:spPr>
        <p:txBody>
          <a:bodyPr anchor="t" rtlCol="false" tIns="0" lIns="0" bIns="0" rIns="0">
            <a:spAutoFit/>
          </a:bodyPr>
          <a:lstStyle/>
          <a:p>
            <a:pPr algn="ctr" marL="0" indent="0" lvl="0">
              <a:lnSpc>
                <a:spcPts val="7628"/>
              </a:lnSpc>
              <a:spcBef>
                <a:spcPct val="0"/>
              </a:spcBef>
            </a:pPr>
            <a:r>
              <a:rPr lang="en-US" b="true" sz="5449">
                <a:solidFill>
                  <a:srgbClr val="FDFDFD"/>
                </a:solidFill>
                <a:latin typeface="Montserrat Bold"/>
                <a:ea typeface="Montserrat Bold"/>
                <a:cs typeface="Montserrat Bold"/>
                <a:sym typeface="Montserrat Bold"/>
              </a:rPr>
              <a:t>R59.8k</a:t>
            </a:r>
          </a:p>
        </p:txBody>
      </p:sp>
      <p:sp>
        <p:nvSpPr>
          <p:cNvPr name="TextBox 38" id="38"/>
          <p:cNvSpPr txBox="true"/>
          <p:nvPr/>
        </p:nvSpPr>
        <p:spPr>
          <a:xfrm rot="0">
            <a:off x="2517543" y="4423805"/>
            <a:ext cx="2425120" cy="347609"/>
          </a:xfrm>
          <a:prstGeom prst="rect">
            <a:avLst/>
          </a:prstGeom>
        </p:spPr>
        <p:txBody>
          <a:bodyPr anchor="t" rtlCol="false" tIns="0" lIns="0" bIns="0" rIns="0">
            <a:spAutoFit/>
          </a:bodyPr>
          <a:lstStyle/>
          <a:p>
            <a:pPr algn="ctr" marL="0" indent="0" lvl="0">
              <a:lnSpc>
                <a:spcPts val="2745"/>
              </a:lnSpc>
              <a:spcBef>
                <a:spcPct val="0"/>
              </a:spcBef>
            </a:pPr>
            <a:r>
              <a:rPr lang="en-US" sz="1960" spc="-39">
                <a:solidFill>
                  <a:srgbClr val="FDFDFD"/>
                </a:solidFill>
                <a:latin typeface="Poppins"/>
                <a:ea typeface="Poppins"/>
                <a:cs typeface="Poppins"/>
                <a:sym typeface="Poppins"/>
              </a:rPr>
              <a:t>Netgear Switches</a:t>
            </a:r>
          </a:p>
        </p:txBody>
      </p:sp>
      <p:sp>
        <p:nvSpPr>
          <p:cNvPr name="TextBox 39" id="39"/>
          <p:cNvSpPr txBox="true"/>
          <p:nvPr/>
        </p:nvSpPr>
        <p:spPr>
          <a:xfrm rot="0">
            <a:off x="2517543" y="3404288"/>
            <a:ext cx="2425120" cy="941427"/>
          </a:xfrm>
          <a:prstGeom prst="rect">
            <a:avLst/>
          </a:prstGeom>
        </p:spPr>
        <p:txBody>
          <a:bodyPr anchor="t" rtlCol="false" tIns="0" lIns="0" bIns="0" rIns="0">
            <a:spAutoFit/>
          </a:bodyPr>
          <a:lstStyle/>
          <a:p>
            <a:pPr algn="ctr" marL="0" indent="0" lvl="0">
              <a:lnSpc>
                <a:spcPts val="7628"/>
              </a:lnSpc>
              <a:spcBef>
                <a:spcPct val="0"/>
              </a:spcBef>
            </a:pPr>
            <a:r>
              <a:rPr lang="en-US" sz="5449">
                <a:solidFill>
                  <a:srgbClr val="FDFDFD"/>
                </a:solidFill>
                <a:latin typeface="Montserrat"/>
                <a:ea typeface="Montserrat"/>
                <a:cs typeface="Montserrat"/>
                <a:sym typeface="Montserrat"/>
              </a:rPr>
              <a:t>R34k</a:t>
            </a:r>
          </a:p>
        </p:txBody>
      </p:sp>
      <p:sp>
        <p:nvSpPr>
          <p:cNvPr name="TextBox 40" id="40"/>
          <p:cNvSpPr txBox="true"/>
          <p:nvPr/>
        </p:nvSpPr>
        <p:spPr>
          <a:xfrm rot="0">
            <a:off x="5690189" y="4423805"/>
            <a:ext cx="2425120" cy="347609"/>
          </a:xfrm>
          <a:prstGeom prst="rect">
            <a:avLst/>
          </a:prstGeom>
        </p:spPr>
        <p:txBody>
          <a:bodyPr anchor="t" rtlCol="false" tIns="0" lIns="0" bIns="0" rIns="0">
            <a:spAutoFit/>
          </a:bodyPr>
          <a:lstStyle/>
          <a:p>
            <a:pPr algn="ctr" marL="0" indent="0" lvl="0">
              <a:lnSpc>
                <a:spcPts val="2745"/>
              </a:lnSpc>
              <a:spcBef>
                <a:spcPct val="0"/>
              </a:spcBef>
            </a:pPr>
            <a:r>
              <a:rPr lang="en-US" sz="1960" spc="-39">
                <a:solidFill>
                  <a:srgbClr val="FDFDFD"/>
                </a:solidFill>
                <a:latin typeface="Poppins"/>
                <a:ea typeface="Poppins"/>
                <a:cs typeface="Poppins"/>
                <a:sym typeface="Poppins"/>
              </a:rPr>
              <a:t>Ubiquiti APs</a:t>
            </a:r>
          </a:p>
        </p:txBody>
      </p:sp>
      <p:sp>
        <p:nvSpPr>
          <p:cNvPr name="TextBox 41" id="41"/>
          <p:cNvSpPr txBox="true"/>
          <p:nvPr/>
        </p:nvSpPr>
        <p:spPr>
          <a:xfrm rot="0">
            <a:off x="5690189" y="3404288"/>
            <a:ext cx="2425120" cy="941427"/>
          </a:xfrm>
          <a:prstGeom prst="rect">
            <a:avLst/>
          </a:prstGeom>
        </p:spPr>
        <p:txBody>
          <a:bodyPr anchor="t" rtlCol="false" tIns="0" lIns="0" bIns="0" rIns="0">
            <a:spAutoFit/>
          </a:bodyPr>
          <a:lstStyle/>
          <a:p>
            <a:pPr algn="ctr" marL="0" indent="0" lvl="0">
              <a:lnSpc>
                <a:spcPts val="7628"/>
              </a:lnSpc>
              <a:spcBef>
                <a:spcPct val="0"/>
              </a:spcBef>
            </a:pPr>
            <a:r>
              <a:rPr lang="en-US" sz="5449">
                <a:solidFill>
                  <a:srgbClr val="FDFDFD"/>
                </a:solidFill>
                <a:latin typeface="Montserrat"/>
                <a:ea typeface="Montserrat"/>
                <a:cs typeface="Montserrat"/>
                <a:sym typeface="Montserrat"/>
              </a:rPr>
              <a:t>R75k</a:t>
            </a:r>
          </a:p>
        </p:txBody>
      </p:sp>
      <p:sp>
        <p:nvSpPr>
          <p:cNvPr name="TextBox 42" id="42"/>
          <p:cNvSpPr txBox="true"/>
          <p:nvPr/>
        </p:nvSpPr>
        <p:spPr>
          <a:xfrm rot="0">
            <a:off x="10521795" y="4454414"/>
            <a:ext cx="2412942" cy="687871"/>
          </a:xfrm>
          <a:prstGeom prst="rect">
            <a:avLst/>
          </a:prstGeom>
        </p:spPr>
        <p:txBody>
          <a:bodyPr anchor="t" rtlCol="false" tIns="0" lIns="0" bIns="0" rIns="0">
            <a:spAutoFit/>
          </a:bodyPr>
          <a:lstStyle/>
          <a:p>
            <a:pPr algn="ctr" marL="0" indent="0" lvl="0">
              <a:lnSpc>
                <a:spcPts val="2745"/>
              </a:lnSpc>
              <a:spcBef>
                <a:spcPct val="0"/>
              </a:spcBef>
            </a:pPr>
            <a:r>
              <a:rPr lang="en-US" sz="1960" spc="-39">
                <a:solidFill>
                  <a:srgbClr val="FDFDFD"/>
                </a:solidFill>
                <a:latin typeface="Poppins"/>
                <a:ea typeface="Poppins"/>
                <a:cs typeface="Poppins"/>
                <a:sym typeface="Poppins"/>
              </a:rPr>
              <a:t>Network Design and Planning</a:t>
            </a:r>
          </a:p>
        </p:txBody>
      </p:sp>
      <p:sp>
        <p:nvSpPr>
          <p:cNvPr name="TextBox 43" id="43"/>
          <p:cNvSpPr txBox="true"/>
          <p:nvPr/>
        </p:nvSpPr>
        <p:spPr>
          <a:xfrm rot="0">
            <a:off x="10521795" y="3434898"/>
            <a:ext cx="2412942" cy="941427"/>
          </a:xfrm>
          <a:prstGeom prst="rect">
            <a:avLst/>
          </a:prstGeom>
        </p:spPr>
        <p:txBody>
          <a:bodyPr anchor="t" rtlCol="false" tIns="0" lIns="0" bIns="0" rIns="0">
            <a:spAutoFit/>
          </a:bodyPr>
          <a:lstStyle/>
          <a:p>
            <a:pPr algn="ctr" marL="0" indent="0" lvl="0">
              <a:lnSpc>
                <a:spcPts val="7628"/>
              </a:lnSpc>
              <a:spcBef>
                <a:spcPct val="0"/>
              </a:spcBef>
            </a:pPr>
            <a:r>
              <a:rPr lang="en-US" sz="5449">
                <a:solidFill>
                  <a:srgbClr val="FDFDFD"/>
                </a:solidFill>
                <a:latin typeface="Montserrat"/>
                <a:ea typeface="Montserrat"/>
                <a:cs typeface="Montserrat"/>
                <a:sym typeface="Montserrat"/>
              </a:rPr>
              <a:t>R6.5k</a:t>
            </a:r>
          </a:p>
        </p:txBody>
      </p:sp>
      <p:sp>
        <p:nvSpPr>
          <p:cNvPr name="TextBox 44" id="44"/>
          <p:cNvSpPr txBox="true"/>
          <p:nvPr/>
        </p:nvSpPr>
        <p:spPr>
          <a:xfrm rot="0">
            <a:off x="13849375" y="4454414"/>
            <a:ext cx="2288369" cy="687871"/>
          </a:xfrm>
          <a:prstGeom prst="rect">
            <a:avLst/>
          </a:prstGeom>
        </p:spPr>
        <p:txBody>
          <a:bodyPr anchor="t" rtlCol="false" tIns="0" lIns="0" bIns="0" rIns="0">
            <a:spAutoFit/>
          </a:bodyPr>
          <a:lstStyle/>
          <a:p>
            <a:pPr algn="ctr" marL="0" indent="0" lvl="0">
              <a:lnSpc>
                <a:spcPts val="2745"/>
              </a:lnSpc>
              <a:spcBef>
                <a:spcPct val="0"/>
              </a:spcBef>
            </a:pPr>
            <a:r>
              <a:rPr lang="en-US" sz="1960" spc="-39">
                <a:solidFill>
                  <a:srgbClr val="FDFDFD"/>
                </a:solidFill>
                <a:latin typeface="Poppins"/>
                <a:ea typeface="Poppins"/>
                <a:cs typeface="Poppins"/>
                <a:sym typeface="Poppins"/>
              </a:rPr>
              <a:t>Hardware Installation</a:t>
            </a:r>
          </a:p>
        </p:txBody>
      </p:sp>
      <p:sp>
        <p:nvSpPr>
          <p:cNvPr name="TextBox 45" id="45"/>
          <p:cNvSpPr txBox="true"/>
          <p:nvPr/>
        </p:nvSpPr>
        <p:spPr>
          <a:xfrm rot="0">
            <a:off x="13849375" y="3434898"/>
            <a:ext cx="2541578" cy="941427"/>
          </a:xfrm>
          <a:prstGeom prst="rect">
            <a:avLst/>
          </a:prstGeom>
        </p:spPr>
        <p:txBody>
          <a:bodyPr anchor="t" rtlCol="false" tIns="0" lIns="0" bIns="0" rIns="0">
            <a:spAutoFit/>
          </a:bodyPr>
          <a:lstStyle/>
          <a:p>
            <a:pPr algn="ctr" marL="0" indent="0" lvl="0">
              <a:lnSpc>
                <a:spcPts val="7628"/>
              </a:lnSpc>
              <a:spcBef>
                <a:spcPct val="0"/>
              </a:spcBef>
            </a:pPr>
            <a:r>
              <a:rPr lang="en-US" sz="5449">
                <a:solidFill>
                  <a:srgbClr val="FDFDFD"/>
                </a:solidFill>
                <a:latin typeface="Montserrat"/>
                <a:ea typeface="Montserrat"/>
                <a:cs typeface="Montserrat"/>
                <a:sym typeface="Montserrat"/>
              </a:rPr>
              <a:t>R16.25k</a:t>
            </a:r>
          </a:p>
        </p:txBody>
      </p:sp>
      <p:sp>
        <p:nvSpPr>
          <p:cNvPr name="TextBox 46" id="46"/>
          <p:cNvSpPr txBox="true"/>
          <p:nvPr/>
        </p:nvSpPr>
        <p:spPr>
          <a:xfrm rot="0">
            <a:off x="5707139" y="140644"/>
            <a:ext cx="6873721" cy="971059"/>
          </a:xfrm>
          <a:prstGeom prst="rect">
            <a:avLst/>
          </a:prstGeom>
        </p:spPr>
        <p:txBody>
          <a:bodyPr anchor="t" rtlCol="false" tIns="0" lIns="0" bIns="0" rIns="0">
            <a:spAutoFit/>
          </a:bodyPr>
          <a:lstStyle/>
          <a:p>
            <a:pPr algn="l" marL="0" indent="0" lvl="0">
              <a:lnSpc>
                <a:spcPts val="7902"/>
              </a:lnSpc>
              <a:spcBef>
                <a:spcPct val="0"/>
              </a:spcBef>
            </a:pPr>
            <a:r>
              <a:rPr lang="en-US" b="true" sz="5644">
                <a:solidFill>
                  <a:srgbClr val="145DA0"/>
                </a:solidFill>
                <a:latin typeface="Montserrat Bold"/>
                <a:ea typeface="Montserrat Bold"/>
                <a:cs typeface="Montserrat Bold"/>
                <a:sym typeface="Montserrat Bold"/>
              </a:rPr>
              <a:t>Budget Overview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DAGmeUwgR-g</dc:identifier>
  <dcterms:modified xsi:type="dcterms:W3CDTF">2011-08-01T06:04:30Z</dcterms:modified>
  <cp:revision>1</cp:revision>
  <dc:title>White and Blue Professional Modern Technology Pitch Deck Presentation</dc:title>
</cp:coreProperties>
</file>